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ileron Regular" charset="1" panose="00000500000000000000"/>
      <p:regular r:id="rId8"/>
    </p:embeddedFont>
    <p:embeddedFont>
      <p:font typeface="Aileron Regular Bold" charset="1" panose="00000800000000000000"/>
      <p:regular r:id="rId9"/>
    </p:embeddedFont>
    <p:embeddedFont>
      <p:font typeface="Aileron Regular Italics" charset="1" panose="00000500000000000000"/>
      <p:regular r:id="rId10"/>
    </p:embeddedFont>
    <p:embeddedFont>
      <p:font typeface="Aileron Regular Bold Italics" charset="1" panose="00000800000000000000"/>
      <p:regular r:id="rId11"/>
    </p:embeddedFont>
    <p:embeddedFont>
      <p:font typeface="Arimo" charset="1" panose="020B0604020202020204"/>
      <p:regular r:id="rId12"/>
    </p:embeddedFont>
    <p:embeddedFont>
      <p:font typeface="Arimo Bold" charset="1" panose="020B0704020202020204"/>
      <p:regular r:id="rId13"/>
    </p:embeddedFont>
    <p:embeddedFont>
      <p:font typeface="Arimo Italics" charset="1" panose="020B0604020202090204"/>
      <p:regular r:id="rId14"/>
    </p:embeddedFont>
    <p:embeddedFont>
      <p:font typeface="Arimo Bold Italics" charset="1" panose="020B0704020202090204"/>
      <p:regular r:id="rId15"/>
    </p:embeddedFont>
    <p:embeddedFont>
      <p:font typeface="Aileron Heavy" charset="1" panose="00000A00000000000000"/>
      <p:regular r:id="rId16"/>
    </p:embeddedFont>
    <p:embeddedFont>
      <p:font typeface="Aileron Heavy Bold" charset="1" panose="00000A00000000000000"/>
      <p:regular r:id="rId17"/>
    </p:embeddedFont>
    <p:embeddedFont>
      <p:font typeface="Aileron Heavy Italics" charset="1" panose="00000A00000000000000"/>
      <p:regular r:id="rId18"/>
    </p:embeddedFont>
    <p:embeddedFont>
      <p:font typeface="Aileron Heavy Bold Italics" charset="1" panose="00000A00000000000000"/>
      <p:regular r:id="rId19"/>
    </p:embeddedFont>
    <p:embeddedFont>
      <p:font typeface="Inter" charset="1" panose="020B0502030000000004"/>
      <p:regular r:id="rId20"/>
    </p:embeddedFont>
    <p:embeddedFont>
      <p:font typeface="Inter Bold" charset="1" panose="020B0802030000000004"/>
      <p:regular r:id="rId21"/>
    </p:embeddedFont>
    <p:embeddedFont>
      <p:font typeface="Inter Italics" charset="1" panose="020B0502030000000004"/>
      <p:regular r:id="rId22"/>
    </p:embeddedFont>
    <p:embeddedFont>
      <p:font typeface="Inter Bold Italics" charset="1" panose="020B0802030000000004"/>
      <p:regular r:id="rId23"/>
    </p:embeddedFont>
    <p:embeddedFont>
      <p:font typeface="Inter Thin" charset="1" panose="020B0A02050000000004"/>
      <p:regular r:id="rId24"/>
    </p:embeddedFont>
    <p:embeddedFont>
      <p:font typeface="Inter Thin Bold" charset="1" panose="020B0502030000000004"/>
      <p:regular r:id="rId25"/>
    </p:embeddedFont>
    <p:embeddedFont>
      <p:font typeface="Inter Thin Italics" charset="1" panose="020B0A02050000000004"/>
      <p:regular r:id="rId26"/>
    </p:embeddedFont>
    <p:embeddedFont>
      <p:font typeface="Inter Thin Bold Italics" charset="1" panose="020B05020300000000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27.jpeg" Type="http://schemas.openxmlformats.org/officeDocument/2006/relationships/image"/><Relationship Id="rId4" Target="../media/image28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2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" Target="../media/image3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FF5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756326" y="2686830"/>
            <a:ext cx="12105034" cy="3228090"/>
            <a:chOff x="0" y="0"/>
            <a:chExt cx="16140046" cy="4304120"/>
          </a:xfrm>
        </p:grpSpPr>
        <p:sp>
          <p:nvSpPr>
            <p:cNvPr name="AutoShape 3" id="3"/>
            <p:cNvSpPr/>
            <p:nvPr/>
          </p:nvSpPr>
          <p:spPr>
            <a:xfrm rot="5400000">
              <a:off x="7404907" y="-6796956"/>
              <a:ext cx="333828" cy="15143641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  <p:sp>
          <p:nvSpPr>
            <p:cNvPr name="AutoShape 4" id="4"/>
            <p:cNvSpPr/>
            <p:nvPr/>
          </p:nvSpPr>
          <p:spPr>
            <a:xfrm rot="5400000">
              <a:off x="7404907" y="-6111092"/>
              <a:ext cx="333828" cy="15143641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name="AutoShape 5" id="5"/>
            <p:cNvSpPr/>
            <p:nvPr/>
          </p:nvSpPr>
          <p:spPr>
            <a:xfrm rot="5400000">
              <a:off x="7404907" y="-5425228"/>
              <a:ext cx="333828" cy="15143641"/>
            </a:xfrm>
            <a:prstGeom prst="rect">
              <a:avLst/>
            </a:prstGeom>
            <a:solidFill>
              <a:srgbClr val="DDA146"/>
            </a:solidFill>
          </p:spPr>
        </p:sp>
        <p:sp>
          <p:nvSpPr>
            <p:cNvPr name="AutoShape 6" id="6"/>
            <p:cNvSpPr/>
            <p:nvPr/>
          </p:nvSpPr>
          <p:spPr>
            <a:xfrm rot="5400000">
              <a:off x="7404907" y="-4739363"/>
              <a:ext cx="333828" cy="15143641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name="AutoShape 7" id="7"/>
            <p:cNvSpPr/>
            <p:nvPr/>
          </p:nvSpPr>
          <p:spPr>
            <a:xfrm rot="5400000">
              <a:off x="7404907" y="-4053499"/>
              <a:ext cx="333828" cy="15143641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  <p:sp>
          <p:nvSpPr>
            <p:cNvPr name="AutoShape 8" id="8"/>
            <p:cNvSpPr/>
            <p:nvPr/>
          </p:nvSpPr>
          <p:spPr>
            <a:xfrm rot="575529">
              <a:off x="14024669" y="120685"/>
              <a:ext cx="1789390" cy="4062749"/>
            </a:xfrm>
            <a:prstGeom prst="rect">
              <a:avLst/>
            </a:prstGeom>
            <a:solidFill>
              <a:srgbClr val="F8F4F4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4353040" y="2541925"/>
            <a:ext cx="12310943" cy="338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60"/>
              </a:lnSpc>
              <a:spcBef>
                <a:spcPct val="0"/>
              </a:spcBef>
            </a:pPr>
            <a:r>
              <a:rPr lang="en-US" sz="6400">
                <a:solidFill>
                  <a:srgbClr val="403F3D"/>
                </a:solidFill>
                <a:latin typeface="Inter Bold Italics"/>
              </a:rPr>
              <a:t>Scikits Iowa Alcohol Distributors - Machine Learning Project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719299" y="7151310"/>
            <a:ext cx="12310943" cy="1316110"/>
            <a:chOff x="0" y="0"/>
            <a:chExt cx="16414591" cy="1754814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6414591" cy="1754814"/>
              <a:chOff x="0" y="0"/>
              <a:chExt cx="32304351" cy="345352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0" y="0"/>
                <a:ext cx="32304351" cy="3453520"/>
              </a:xfrm>
              <a:custGeom>
                <a:avLst/>
                <a:gdLst/>
                <a:ahLst/>
                <a:cxnLst/>
                <a:rect r="r" b="b" t="t" l="l"/>
                <a:pathLst>
                  <a:path h="3453520" w="32304351">
                    <a:moveTo>
                      <a:pt x="31999551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3148720"/>
                    </a:lnTo>
                    <a:cubicBezTo>
                      <a:pt x="0" y="3317630"/>
                      <a:pt x="135890" y="3453520"/>
                      <a:pt x="304800" y="3453520"/>
                    </a:cubicBezTo>
                    <a:lnTo>
                      <a:pt x="31999551" y="3453520"/>
                    </a:lnTo>
                    <a:cubicBezTo>
                      <a:pt x="32168461" y="3453520"/>
                      <a:pt x="32304351" y="3317630"/>
                      <a:pt x="32304351" y="3148720"/>
                    </a:cubicBezTo>
                    <a:lnTo>
                      <a:pt x="32304351" y="304800"/>
                    </a:lnTo>
                    <a:cubicBezTo>
                      <a:pt x="32304351" y="135890"/>
                      <a:pt x="32168461" y="0"/>
                      <a:pt x="31999551" y="0"/>
                    </a:cubicBezTo>
                    <a:close/>
                  </a:path>
                </a:pathLst>
              </a:custGeom>
              <a:solidFill>
                <a:srgbClr val="DDA146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1331839" y="616422"/>
              <a:ext cx="13750914" cy="4743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spc="147">
                  <a:solidFill>
                    <a:srgbClr val="403F3D"/>
                  </a:solidFill>
                  <a:latin typeface="Inter Thin Bold"/>
                </a:rPr>
                <a:t>AMIL WALGAMAGE, JAMIE TAN &amp; TAS TUDOR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A1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1950" y="6975822"/>
            <a:ext cx="19011900" cy="1072982"/>
            <a:chOff x="0" y="0"/>
            <a:chExt cx="25349200" cy="1430643"/>
          </a:xfrm>
        </p:grpSpPr>
        <p:sp>
          <p:nvSpPr>
            <p:cNvPr name="AutoShape 3" id="3"/>
            <p:cNvSpPr/>
            <p:nvPr/>
          </p:nvSpPr>
          <p:spPr>
            <a:xfrm rot="-5400000">
              <a:off x="12534900" y="-11282057"/>
              <a:ext cx="279400" cy="25146000"/>
            </a:xfrm>
            <a:prstGeom prst="rect">
              <a:avLst/>
            </a:prstGeom>
            <a:solidFill>
              <a:srgbClr val="F8F4F4">
                <a:alpha val="49803"/>
              </a:srgbClr>
            </a:solidFill>
          </p:spPr>
        </p:sp>
        <p:sp>
          <p:nvSpPr>
            <p:cNvPr name="AutoShape 4" id="4"/>
            <p:cNvSpPr/>
            <p:nvPr/>
          </p:nvSpPr>
          <p:spPr>
            <a:xfrm rot="-5400000">
              <a:off x="12535419" y="-11957697"/>
              <a:ext cx="278361" cy="25349200"/>
            </a:xfrm>
            <a:prstGeom prst="rect">
              <a:avLst/>
            </a:prstGeom>
            <a:solidFill>
              <a:srgbClr val="F8F4F4"/>
            </a:solidFill>
          </p:spPr>
        </p:sp>
        <p:sp>
          <p:nvSpPr>
            <p:cNvPr name="AutoShape 5" id="5"/>
            <p:cNvSpPr/>
            <p:nvPr/>
          </p:nvSpPr>
          <p:spPr>
            <a:xfrm rot="-5400000">
              <a:off x="12533318" y="-12279318"/>
              <a:ext cx="282563" cy="24841200"/>
            </a:xfrm>
            <a:prstGeom prst="rect">
              <a:avLst/>
            </a:prstGeom>
            <a:solidFill>
              <a:srgbClr val="F8F4F4">
                <a:alpha val="49803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260720" y="4693344"/>
            <a:ext cx="4998580" cy="4564956"/>
            <a:chOff x="0" y="0"/>
            <a:chExt cx="15671565" cy="14312066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5671566" cy="14312066"/>
            </a:xfrm>
            <a:custGeom>
              <a:avLst/>
              <a:gdLst/>
              <a:ahLst/>
              <a:cxnLst/>
              <a:rect r="r" b="b" t="t" l="l"/>
              <a:pathLst>
                <a:path h="14312066" w="15671566">
                  <a:moveTo>
                    <a:pt x="1536676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4007266"/>
                  </a:lnTo>
                  <a:cubicBezTo>
                    <a:pt x="0" y="14176177"/>
                    <a:pt x="135890" y="14312066"/>
                    <a:pt x="304800" y="14312066"/>
                  </a:cubicBezTo>
                  <a:lnTo>
                    <a:pt x="15366766" y="14312066"/>
                  </a:lnTo>
                  <a:cubicBezTo>
                    <a:pt x="15535675" y="14312066"/>
                    <a:pt x="15671566" y="14176177"/>
                    <a:pt x="15671566" y="14007266"/>
                  </a:cubicBezTo>
                  <a:lnTo>
                    <a:pt x="15671566" y="304800"/>
                  </a:lnTo>
                  <a:cubicBezTo>
                    <a:pt x="15671566" y="135890"/>
                    <a:pt x="15535675" y="0"/>
                    <a:pt x="15366766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6644710" y="4693344"/>
            <a:ext cx="4998580" cy="4564956"/>
            <a:chOff x="0" y="0"/>
            <a:chExt cx="15671565" cy="14312066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5671566" cy="14312066"/>
            </a:xfrm>
            <a:custGeom>
              <a:avLst/>
              <a:gdLst/>
              <a:ahLst/>
              <a:cxnLst/>
              <a:rect r="r" b="b" t="t" l="l"/>
              <a:pathLst>
                <a:path h="14312066" w="15671566">
                  <a:moveTo>
                    <a:pt x="1536676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4007266"/>
                  </a:lnTo>
                  <a:cubicBezTo>
                    <a:pt x="0" y="14176177"/>
                    <a:pt x="135890" y="14312066"/>
                    <a:pt x="304800" y="14312066"/>
                  </a:cubicBezTo>
                  <a:lnTo>
                    <a:pt x="15366766" y="14312066"/>
                  </a:lnTo>
                  <a:cubicBezTo>
                    <a:pt x="15535675" y="14312066"/>
                    <a:pt x="15671566" y="14176177"/>
                    <a:pt x="15671566" y="14007266"/>
                  </a:cubicBezTo>
                  <a:lnTo>
                    <a:pt x="15671566" y="304800"/>
                  </a:lnTo>
                  <a:cubicBezTo>
                    <a:pt x="15671566" y="135890"/>
                    <a:pt x="15535675" y="0"/>
                    <a:pt x="15366766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28700" y="4693344"/>
            <a:ext cx="4998580" cy="4564956"/>
            <a:chOff x="0" y="0"/>
            <a:chExt cx="15671565" cy="14312066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5671566" cy="14312066"/>
            </a:xfrm>
            <a:custGeom>
              <a:avLst/>
              <a:gdLst/>
              <a:ahLst/>
              <a:cxnLst/>
              <a:rect r="r" b="b" t="t" l="l"/>
              <a:pathLst>
                <a:path h="14312066" w="15671566">
                  <a:moveTo>
                    <a:pt x="1536676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4007266"/>
                  </a:lnTo>
                  <a:cubicBezTo>
                    <a:pt x="0" y="14176177"/>
                    <a:pt x="135890" y="14312066"/>
                    <a:pt x="304800" y="14312066"/>
                  </a:cubicBezTo>
                  <a:lnTo>
                    <a:pt x="15366766" y="14312066"/>
                  </a:lnTo>
                  <a:cubicBezTo>
                    <a:pt x="15535675" y="14312066"/>
                    <a:pt x="15671566" y="14176177"/>
                    <a:pt x="15671566" y="14007266"/>
                  </a:cubicBezTo>
                  <a:lnTo>
                    <a:pt x="15671566" y="304800"/>
                  </a:lnTo>
                  <a:cubicBezTo>
                    <a:pt x="15671566" y="135890"/>
                    <a:pt x="15535675" y="0"/>
                    <a:pt x="15366766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rcRect l="0" t="0" r="0" b="44858"/>
          <a:stretch>
            <a:fillRect/>
          </a:stretch>
        </p:blipFill>
        <p:spPr>
          <a:xfrm flipH="false" flipV="false" rot="0">
            <a:off x="12690026" y="5040312"/>
            <a:ext cx="4139969" cy="3505337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rcRect l="0" t="6287" r="0" b="7705"/>
          <a:stretch>
            <a:fillRect/>
          </a:stretch>
        </p:blipFill>
        <p:spPr>
          <a:xfrm flipH="false" flipV="false" rot="0">
            <a:off x="1495126" y="5040312"/>
            <a:ext cx="4075630" cy="3505337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rcRect l="1940" t="7693" r="0" b="7693"/>
          <a:stretch>
            <a:fillRect/>
          </a:stretch>
        </p:blipFill>
        <p:spPr>
          <a:xfrm flipH="false" flipV="false" rot="0">
            <a:off x="7135074" y="5040312"/>
            <a:ext cx="4062409" cy="3505337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028700" y="2003720"/>
            <a:ext cx="10614590" cy="805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9"/>
              </a:lnSpc>
            </a:pPr>
            <a:r>
              <a:rPr lang="en-US" sz="5599">
                <a:solidFill>
                  <a:srgbClr val="3A3A3A"/>
                </a:solidFill>
                <a:latin typeface="Inter Bold"/>
              </a:rPr>
              <a:t>THE TEAM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45449" y="8675550"/>
            <a:ext cx="2565082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3A3A3A"/>
                </a:solidFill>
                <a:latin typeface="Aileron Heavy"/>
              </a:rPr>
              <a:t>Amil Walgamage</a:t>
            </a:r>
            <a:r>
              <a:rPr lang="en-US" sz="2400">
                <a:solidFill>
                  <a:srgbClr val="FFFFFF"/>
                </a:solidFill>
                <a:latin typeface="Aileron Heavy"/>
              </a:rPr>
              <a:t>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352552" y="8675550"/>
            <a:ext cx="1582896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3A3A3A"/>
                </a:solidFill>
                <a:latin typeface="Aileron Heavy"/>
              </a:rPr>
              <a:t>Jamie Tan</a:t>
            </a:r>
            <a:r>
              <a:rPr lang="en-US" sz="2400">
                <a:solidFill>
                  <a:srgbClr val="FFFFFF"/>
                </a:solidFill>
                <a:latin typeface="Aileron Heavy"/>
              </a:rPr>
              <a:t>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997216" y="8675550"/>
            <a:ext cx="1525588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3A3A3A"/>
                </a:solidFill>
                <a:latin typeface="Aileron Heavy"/>
              </a:rPr>
              <a:t>Tas Tudor</a:t>
            </a:r>
            <a:r>
              <a:rPr lang="en-US" sz="2400">
                <a:solidFill>
                  <a:srgbClr val="FFFFFF"/>
                </a:solidFill>
                <a:latin typeface="Aileron Heavy"/>
              </a:rPr>
              <a:t>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DDA1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A1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162238" y="3529455"/>
            <a:ext cx="12105034" cy="3228090"/>
            <a:chOff x="0" y="0"/>
            <a:chExt cx="16140046" cy="4304120"/>
          </a:xfrm>
        </p:grpSpPr>
        <p:sp>
          <p:nvSpPr>
            <p:cNvPr name="AutoShape 3" id="3"/>
            <p:cNvSpPr/>
            <p:nvPr/>
          </p:nvSpPr>
          <p:spPr>
            <a:xfrm rot="5400000">
              <a:off x="7404907" y="-6796956"/>
              <a:ext cx="333828" cy="15143641"/>
            </a:xfrm>
            <a:prstGeom prst="rect">
              <a:avLst/>
            </a:prstGeom>
            <a:solidFill>
              <a:srgbClr val="3A3A3A">
                <a:alpha val="19607"/>
              </a:srgbClr>
            </a:solidFill>
          </p:spPr>
        </p:sp>
        <p:sp>
          <p:nvSpPr>
            <p:cNvPr name="AutoShape 4" id="4"/>
            <p:cNvSpPr/>
            <p:nvPr/>
          </p:nvSpPr>
          <p:spPr>
            <a:xfrm rot="5400000">
              <a:off x="7404907" y="-6111092"/>
              <a:ext cx="333828" cy="15143641"/>
            </a:xfrm>
            <a:prstGeom prst="rect">
              <a:avLst/>
            </a:prstGeom>
            <a:solidFill>
              <a:srgbClr val="3A3A3A">
                <a:alpha val="49803"/>
              </a:srgbClr>
            </a:solidFill>
          </p:spPr>
        </p:sp>
        <p:sp>
          <p:nvSpPr>
            <p:cNvPr name="AutoShape 5" id="5"/>
            <p:cNvSpPr/>
            <p:nvPr/>
          </p:nvSpPr>
          <p:spPr>
            <a:xfrm rot="5400000">
              <a:off x="7404907" y="-5425228"/>
              <a:ext cx="333828" cy="15143641"/>
            </a:xfrm>
            <a:prstGeom prst="rect">
              <a:avLst/>
            </a:prstGeom>
            <a:solidFill>
              <a:srgbClr val="3A3A3A"/>
            </a:solidFill>
          </p:spPr>
        </p:sp>
        <p:sp>
          <p:nvSpPr>
            <p:cNvPr name="AutoShape 6" id="6"/>
            <p:cNvSpPr/>
            <p:nvPr/>
          </p:nvSpPr>
          <p:spPr>
            <a:xfrm rot="5400000">
              <a:off x="7404907" y="-4739363"/>
              <a:ext cx="333828" cy="15143641"/>
            </a:xfrm>
            <a:prstGeom prst="rect">
              <a:avLst/>
            </a:prstGeom>
            <a:solidFill>
              <a:srgbClr val="3A3A3A">
                <a:alpha val="49803"/>
              </a:srgbClr>
            </a:solidFill>
          </p:spPr>
        </p:sp>
        <p:sp>
          <p:nvSpPr>
            <p:cNvPr name="AutoShape 7" id="7"/>
            <p:cNvSpPr/>
            <p:nvPr/>
          </p:nvSpPr>
          <p:spPr>
            <a:xfrm rot="5400000">
              <a:off x="7404907" y="-4053499"/>
              <a:ext cx="333828" cy="15143641"/>
            </a:xfrm>
            <a:prstGeom prst="rect">
              <a:avLst/>
            </a:prstGeom>
            <a:solidFill>
              <a:srgbClr val="3A3A3A">
                <a:alpha val="19607"/>
              </a:srgbClr>
            </a:solidFill>
          </p:spPr>
        </p:sp>
        <p:sp>
          <p:nvSpPr>
            <p:cNvPr name="AutoShape 8" id="8"/>
            <p:cNvSpPr/>
            <p:nvPr/>
          </p:nvSpPr>
          <p:spPr>
            <a:xfrm rot="575529">
              <a:off x="14024669" y="120685"/>
              <a:ext cx="1789390" cy="4062749"/>
            </a:xfrm>
            <a:prstGeom prst="rect">
              <a:avLst/>
            </a:prstGeom>
            <a:solidFill>
              <a:srgbClr val="DDA146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37631" y="2268742"/>
            <a:ext cx="11301259" cy="5749515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343707" y="4531995"/>
            <a:ext cx="4175443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>
                <a:solidFill>
                  <a:srgbClr val="FFFFFF"/>
                </a:solidFill>
                <a:latin typeface="Aileron Heavy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10957" y="0"/>
            <a:ext cx="1932477" cy="10287000"/>
            <a:chOff x="0" y="0"/>
            <a:chExt cx="2576636" cy="13716000"/>
          </a:xfrm>
        </p:grpSpPr>
        <p:sp>
          <p:nvSpPr>
            <p:cNvPr name="AutoShape 3" id="3"/>
            <p:cNvSpPr/>
            <p:nvPr/>
          </p:nvSpPr>
          <p:spPr>
            <a:xfrm rot="-10800000">
              <a:off x="2296160" y="0"/>
              <a:ext cx="280476" cy="13716000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  <p:sp>
          <p:nvSpPr>
            <p:cNvPr name="AutoShape 4" id="4"/>
            <p:cNvSpPr/>
            <p:nvPr/>
          </p:nvSpPr>
          <p:spPr>
            <a:xfrm rot="-10800000">
              <a:off x="1722639" y="0"/>
              <a:ext cx="279957" cy="1371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name="AutoShape 5" id="5"/>
            <p:cNvSpPr/>
            <p:nvPr/>
          </p:nvSpPr>
          <p:spPr>
            <a:xfrm rot="-10800000">
              <a:off x="1147559" y="0"/>
              <a:ext cx="280997" cy="13716000"/>
            </a:xfrm>
            <a:prstGeom prst="rect">
              <a:avLst/>
            </a:prstGeom>
            <a:solidFill>
              <a:srgbClr val="DDA146"/>
            </a:solidFill>
          </p:spPr>
        </p:sp>
        <p:sp>
          <p:nvSpPr>
            <p:cNvPr name="AutoShape 6" id="6"/>
            <p:cNvSpPr/>
            <p:nvPr/>
          </p:nvSpPr>
          <p:spPr>
            <a:xfrm rot="-10800000">
              <a:off x="576106" y="0"/>
              <a:ext cx="278410" cy="1371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name="AutoShape 7" id="7"/>
            <p:cNvSpPr/>
            <p:nvPr/>
          </p:nvSpPr>
          <p:spPr>
            <a:xfrm rot="-10800000">
              <a:off x="0" y="0"/>
              <a:ext cx="280476" cy="13716000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50000" t="0" r="0" b="0"/>
          <a:stretch>
            <a:fillRect/>
          </a:stretch>
        </p:blipFill>
        <p:spPr>
          <a:xfrm flipH="false" flipV="false" rot="0">
            <a:off x="9806138" y="1946041"/>
            <a:ext cx="6542115" cy="6394917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1028700" y="1023614"/>
            <a:ext cx="6509233" cy="2271777"/>
            <a:chOff x="0" y="0"/>
            <a:chExt cx="8678977" cy="3029035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2453140"/>
              <a:ext cx="8678977" cy="5758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3A3A3A"/>
                  </a:solidFill>
                  <a:latin typeface="Inter Thin Bold"/>
                </a:rPr>
                <a:t>Proposed Solution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47625"/>
              <a:ext cx="8678977" cy="21332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160"/>
                </a:lnSpc>
              </a:pPr>
              <a:r>
                <a:rPr lang="en-US" sz="5600">
                  <a:solidFill>
                    <a:srgbClr val="3A3A3A"/>
                  </a:solidFill>
                  <a:latin typeface="Inter Bold"/>
                </a:rPr>
                <a:t>PROJECT SUMMARY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3910728"/>
            <a:ext cx="6869639" cy="4253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ileron Regular"/>
              </a:rPr>
              <a:t>High Level: 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ileron Regular"/>
              </a:rPr>
              <a:t>Machine Learning Product Recommender for wholesale liquor outlets in Iowa USA.</a:t>
            </a: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ileron Regular"/>
              </a:rPr>
              <a:t>Successfully Completed: 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ileron Regular"/>
              </a:rPr>
              <a:t>Built and deployed working machine learning website based on data obtained from Google's machine learning public databases.</a:t>
            </a: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A1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612585"/>
            <a:ext cx="16230600" cy="1588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9"/>
              </a:lnSpc>
            </a:pPr>
            <a:r>
              <a:rPr lang="en-US" sz="5599">
                <a:solidFill>
                  <a:srgbClr val="3A3A3A"/>
                </a:solidFill>
                <a:latin typeface="Inter Bold"/>
              </a:rPr>
              <a:t>THE DATA - IOWA WHOLESALE LIQUOR RETAIL SALES 2012 - 2020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361950" y="6975822"/>
            <a:ext cx="19011900" cy="1072982"/>
            <a:chOff x="0" y="0"/>
            <a:chExt cx="25349200" cy="1430643"/>
          </a:xfrm>
        </p:grpSpPr>
        <p:sp>
          <p:nvSpPr>
            <p:cNvPr name="AutoShape 4" id="4"/>
            <p:cNvSpPr/>
            <p:nvPr/>
          </p:nvSpPr>
          <p:spPr>
            <a:xfrm rot="-5400000">
              <a:off x="12534900" y="-11282057"/>
              <a:ext cx="279400" cy="25146000"/>
            </a:xfrm>
            <a:prstGeom prst="rect">
              <a:avLst/>
            </a:prstGeom>
            <a:solidFill>
              <a:srgbClr val="F8F4F4">
                <a:alpha val="49803"/>
              </a:srgbClr>
            </a:solidFill>
          </p:spPr>
        </p:sp>
        <p:sp>
          <p:nvSpPr>
            <p:cNvPr name="AutoShape 5" id="5"/>
            <p:cNvSpPr/>
            <p:nvPr/>
          </p:nvSpPr>
          <p:spPr>
            <a:xfrm rot="-5400000">
              <a:off x="12535419" y="-11957697"/>
              <a:ext cx="278361" cy="25349200"/>
            </a:xfrm>
            <a:prstGeom prst="rect">
              <a:avLst/>
            </a:prstGeom>
            <a:solidFill>
              <a:srgbClr val="F8F4F4"/>
            </a:solidFill>
          </p:spPr>
        </p:sp>
        <p:sp>
          <p:nvSpPr>
            <p:cNvPr name="AutoShape 6" id="6"/>
            <p:cNvSpPr/>
            <p:nvPr/>
          </p:nvSpPr>
          <p:spPr>
            <a:xfrm rot="-5400000">
              <a:off x="12533318" y="-12279318"/>
              <a:ext cx="282563" cy="24841200"/>
            </a:xfrm>
            <a:prstGeom prst="rect">
              <a:avLst/>
            </a:prstGeom>
            <a:solidFill>
              <a:srgbClr val="F8F4F4">
                <a:alpha val="49803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260720" y="3931344"/>
            <a:ext cx="4998580" cy="5326956"/>
            <a:chOff x="0" y="0"/>
            <a:chExt cx="15671565" cy="16701091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5671566" cy="16701091"/>
            </a:xfrm>
            <a:custGeom>
              <a:avLst/>
              <a:gdLst/>
              <a:ahLst/>
              <a:cxnLst/>
              <a:rect r="r" b="b" t="t" l="l"/>
              <a:pathLst>
                <a:path h="16701091" w="15671566">
                  <a:moveTo>
                    <a:pt x="1536676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6396291"/>
                  </a:lnTo>
                  <a:cubicBezTo>
                    <a:pt x="0" y="16565201"/>
                    <a:pt x="135890" y="16701091"/>
                    <a:pt x="304800" y="16701091"/>
                  </a:cubicBezTo>
                  <a:lnTo>
                    <a:pt x="15366766" y="16701091"/>
                  </a:lnTo>
                  <a:cubicBezTo>
                    <a:pt x="15535675" y="16701091"/>
                    <a:pt x="15671566" y="16565201"/>
                    <a:pt x="15671566" y="16396291"/>
                  </a:cubicBezTo>
                  <a:lnTo>
                    <a:pt x="15671566" y="304800"/>
                  </a:lnTo>
                  <a:cubicBezTo>
                    <a:pt x="15671566" y="135890"/>
                    <a:pt x="15535675" y="0"/>
                    <a:pt x="15366766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6644710" y="3864669"/>
            <a:ext cx="4998580" cy="5393631"/>
            <a:chOff x="0" y="0"/>
            <a:chExt cx="15671565" cy="16910131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15671566" cy="16910131"/>
            </a:xfrm>
            <a:custGeom>
              <a:avLst/>
              <a:gdLst/>
              <a:ahLst/>
              <a:cxnLst/>
              <a:rect r="r" b="b" t="t" l="l"/>
              <a:pathLst>
                <a:path h="16910131" w="15671566">
                  <a:moveTo>
                    <a:pt x="1536676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6605331"/>
                  </a:lnTo>
                  <a:cubicBezTo>
                    <a:pt x="0" y="16774241"/>
                    <a:pt x="135890" y="16910131"/>
                    <a:pt x="304800" y="16910131"/>
                  </a:cubicBezTo>
                  <a:lnTo>
                    <a:pt x="15366766" y="16910131"/>
                  </a:lnTo>
                  <a:cubicBezTo>
                    <a:pt x="15535675" y="16910131"/>
                    <a:pt x="15671566" y="16774241"/>
                    <a:pt x="15671566" y="16605331"/>
                  </a:cubicBezTo>
                  <a:lnTo>
                    <a:pt x="15671566" y="304800"/>
                  </a:lnTo>
                  <a:cubicBezTo>
                    <a:pt x="15671566" y="135890"/>
                    <a:pt x="15535675" y="0"/>
                    <a:pt x="15366766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28700" y="3864669"/>
            <a:ext cx="4998580" cy="5393631"/>
            <a:chOff x="0" y="0"/>
            <a:chExt cx="15671565" cy="16910131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15671566" cy="16910131"/>
            </a:xfrm>
            <a:custGeom>
              <a:avLst/>
              <a:gdLst/>
              <a:ahLst/>
              <a:cxnLst/>
              <a:rect r="r" b="b" t="t" l="l"/>
              <a:pathLst>
                <a:path h="16910131" w="15671566">
                  <a:moveTo>
                    <a:pt x="1536676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6605331"/>
                  </a:lnTo>
                  <a:cubicBezTo>
                    <a:pt x="0" y="16774241"/>
                    <a:pt x="135890" y="16910131"/>
                    <a:pt x="304800" y="16910131"/>
                  </a:cubicBezTo>
                  <a:lnTo>
                    <a:pt x="15366766" y="16910131"/>
                  </a:lnTo>
                  <a:cubicBezTo>
                    <a:pt x="15535675" y="16910131"/>
                    <a:pt x="15671566" y="16774241"/>
                    <a:pt x="15671566" y="16605331"/>
                  </a:cubicBezTo>
                  <a:lnTo>
                    <a:pt x="15671566" y="304800"/>
                  </a:lnTo>
                  <a:cubicBezTo>
                    <a:pt x="15671566" y="135890"/>
                    <a:pt x="15535675" y="0"/>
                    <a:pt x="15366766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538647" y="4649856"/>
            <a:ext cx="1978685" cy="551141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599331" y="4059306"/>
            <a:ext cx="3857318" cy="413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403F3D"/>
                </a:solidFill>
                <a:latin typeface="Inter Thin Bold"/>
              </a:rPr>
              <a:t>Overview of the Dataset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401078" y="4059306"/>
            <a:ext cx="3485843" cy="413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403F3D"/>
                </a:solidFill>
                <a:latin typeface="Inter Thin Bold"/>
              </a:rPr>
              <a:t>Challenges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017088" y="4059306"/>
            <a:ext cx="3485843" cy="413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403F3D"/>
                </a:solidFill>
                <a:latin typeface="Inter Thin Bold"/>
              </a:rPr>
              <a:t>Solutions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5372100"/>
            <a:ext cx="4998580" cy="63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3A3A3A"/>
                </a:solidFill>
                <a:latin typeface="Aileron Regular"/>
              </a:rPr>
              <a:t>Contains every wholesale purchase of liquor in the State of Iowa since 2012.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6249064"/>
            <a:ext cx="4998580" cy="312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3A3A3A"/>
                </a:solidFill>
                <a:latin typeface="Aileron Regular"/>
              </a:rPr>
              <a:t>State controls the wholesale distribution.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6803653"/>
            <a:ext cx="4998580" cy="312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3A3A3A"/>
                </a:solidFill>
                <a:latin typeface="Aileron Regular"/>
              </a:rPr>
              <a:t>Contains the following details: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7378963"/>
            <a:ext cx="4998580" cy="1592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3A3A3A"/>
                </a:solidFill>
                <a:latin typeface="Aileron Regular"/>
              </a:rPr>
              <a:t>Store </a:t>
            </a:r>
            <a:r>
              <a:rPr lang="en-US" sz="1800">
                <a:solidFill>
                  <a:srgbClr val="3A3A3A"/>
                </a:solidFill>
                <a:latin typeface="Aileron Regular"/>
              </a:rPr>
              <a:t>details and location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3A3A3A"/>
                </a:solidFill>
                <a:latin typeface="Aileron Regular"/>
              </a:rPr>
              <a:t>The brands purchased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3A3A3A"/>
                </a:solidFill>
                <a:latin typeface="Aileron Regular"/>
              </a:rPr>
              <a:t>Dates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3A3A3A"/>
                </a:solidFill>
                <a:latin typeface="Aileron Regular"/>
              </a:rPr>
              <a:t>Invoice numbers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3A3A3A"/>
                </a:solidFill>
                <a:latin typeface="Aileron Regular"/>
              </a:rPr>
              <a:t>Quantity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644710" y="5372100"/>
            <a:ext cx="4998580" cy="312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3A3A3A"/>
                </a:solidFill>
                <a:latin typeface="Aileron Regular"/>
              </a:rPr>
              <a:t>Very large data set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644710" y="5966460"/>
            <a:ext cx="4998580" cy="312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3A3A3A"/>
                </a:solidFill>
                <a:latin typeface="Aileron Regular"/>
              </a:rPr>
              <a:t>Ideally wanted consumer data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644710" y="6529333"/>
            <a:ext cx="4998580" cy="312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3A3A3A"/>
                </a:solidFill>
                <a:latin typeface="Aileron Regular"/>
              </a:rPr>
              <a:t>Images of products not in data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644710" y="7104643"/>
            <a:ext cx="4998580" cy="63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3A3A3A"/>
                </a:solidFill>
                <a:latin typeface="Aileron Regular"/>
              </a:rPr>
              <a:t>Finding and using the appropriate Machine Learning Models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260720" y="5974744"/>
            <a:ext cx="4998580" cy="312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3A3A3A"/>
                </a:solidFill>
                <a:latin typeface="Aileron Regular"/>
              </a:rPr>
              <a:t>Used Google's BigQuery to query the data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260720" y="5394960"/>
            <a:ext cx="4998580" cy="312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3A3A3A"/>
                </a:solidFill>
                <a:latin typeface="Aileron Regular"/>
              </a:rPr>
              <a:t>Data included in free tier for Google Colab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260720" y="6529333"/>
            <a:ext cx="4998580" cy="63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3A3A3A"/>
                </a:solidFill>
                <a:latin typeface="Aileron Regular"/>
              </a:rPr>
              <a:t>Scraped the images from the State of Iowa's Alcoholic Beverages Division website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260720" y="7424683"/>
            <a:ext cx="4998580" cy="63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3A3A3A"/>
                </a:solidFill>
                <a:latin typeface="Aileron Regular"/>
              </a:rPr>
              <a:t>Found a popular Machine Learning Model - "Turicreate" (an Apple Open Source library)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260720" y="8347710"/>
            <a:ext cx="4998580" cy="312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3A3A3A"/>
                </a:solidFill>
                <a:latin typeface="Aileron Regular"/>
              </a:rPr>
              <a:t>Virtual Environment Required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3A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66700" y="3276600"/>
            <a:ext cx="18821400" cy="7467600"/>
          </a:xfrm>
          <a:prstGeom prst="rect">
            <a:avLst/>
          </a:prstGeom>
          <a:solidFill>
            <a:srgbClr val="DDA146">
              <a:alpha val="89803"/>
            </a:srgbClr>
          </a:solidFill>
        </p:spPr>
      </p:sp>
      <p:grpSp>
        <p:nvGrpSpPr>
          <p:cNvPr name="Group 3" id="3"/>
          <p:cNvGrpSpPr/>
          <p:nvPr/>
        </p:nvGrpSpPr>
        <p:grpSpPr>
          <a:xfrm rot="0">
            <a:off x="-361950" y="6975822"/>
            <a:ext cx="19011900" cy="1072982"/>
            <a:chOff x="0" y="0"/>
            <a:chExt cx="25349200" cy="1430643"/>
          </a:xfrm>
        </p:grpSpPr>
        <p:sp>
          <p:nvSpPr>
            <p:cNvPr name="AutoShape 4" id="4"/>
            <p:cNvSpPr/>
            <p:nvPr/>
          </p:nvSpPr>
          <p:spPr>
            <a:xfrm rot="-5400000">
              <a:off x="12534900" y="-11282057"/>
              <a:ext cx="279400" cy="25146000"/>
            </a:xfrm>
            <a:prstGeom prst="rect">
              <a:avLst/>
            </a:prstGeom>
            <a:solidFill>
              <a:srgbClr val="F8F4F4">
                <a:alpha val="49803"/>
              </a:srgbClr>
            </a:solidFill>
          </p:spPr>
        </p:sp>
        <p:sp>
          <p:nvSpPr>
            <p:cNvPr name="AutoShape 5" id="5"/>
            <p:cNvSpPr/>
            <p:nvPr/>
          </p:nvSpPr>
          <p:spPr>
            <a:xfrm rot="-5400000">
              <a:off x="12535419" y="-11957697"/>
              <a:ext cx="278361" cy="25349200"/>
            </a:xfrm>
            <a:prstGeom prst="rect">
              <a:avLst/>
            </a:prstGeom>
            <a:solidFill>
              <a:srgbClr val="F8F4F4"/>
            </a:solidFill>
          </p:spPr>
        </p:sp>
        <p:sp>
          <p:nvSpPr>
            <p:cNvPr name="AutoShape 6" id="6"/>
            <p:cNvSpPr/>
            <p:nvPr/>
          </p:nvSpPr>
          <p:spPr>
            <a:xfrm rot="-5400000">
              <a:off x="12533318" y="-12279318"/>
              <a:ext cx="282563" cy="24841200"/>
            </a:xfrm>
            <a:prstGeom prst="rect">
              <a:avLst/>
            </a:prstGeom>
            <a:solidFill>
              <a:srgbClr val="F8F4F4">
                <a:alpha val="49803"/>
              </a:srgbClr>
            </a:solidFill>
          </p:spPr>
        </p:sp>
      </p:grpSp>
      <p:sp>
        <p:nvSpPr>
          <p:cNvPr name="AutoShape 7" id="7"/>
          <p:cNvSpPr/>
          <p:nvPr/>
        </p:nvSpPr>
        <p:spPr>
          <a:xfrm rot="0">
            <a:off x="762000" y="1457325"/>
            <a:ext cx="4076700" cy="7877175"/>
          </a:xfrm>
          <a:prstGeom prst="rect">
            <a:avLst/>
          </a:prstGeom>
          <a:solidFill>
            <a:srgbClr val="F8FBFD"/>
          </a:solidFill>
        </p:spPr>
      </p:sp>
      <p:sp>
        <p:nvSpPr>
          <p:cNvPr name="AutoShape 8" id="8"/>
          <p:cNvSpPr/>
          <p:nvPr/>
        </p:nvSpPr>
        <p:spPr>
          <a:xfrm rot="0">
            <a:off x="764821" y="1457325"/>
            <a:ext cx="4076700" cy="1819275"/>
          </a:xfrm>
          <a:prstGeom prst="rect">
            <a:avLst/>
          </a:prstGeom>
          <a:solidFill>
            <a:srgbClr val="949491">
              <a:alpha val="19607"/>
            </a:srgbClr>
          </a:solidFill>
        </p:spPr>
      </p:sp>
      <p:sp>
        <p:nvSpPr>
          <p:cNvPr name="AutoShape 9" id="9"/>
          <p:cNvSpPr/>
          <p:nvPr/>
        </p:nvSpPr>
        <p:spPr>
          <a:xfrm rot="0">
            <a:off x="4991100" y="1457325"/>
            <a:ext cx="4076700" cy="7877175"/>
          </a:xfrm>
          <a:prstGeom prst="rect">
            <a:avLst/>
          </a:prstGeom>
          <a:solidFill>
            <a:srgbClr val="F8FBFD"/>
          </a:solidFill>
        </p:spPr>
      </p:sp>
      <p:sp>
        <p:nvSpPr>
          <p:cNvPr name="AutoShape 10" id="10"/>
          <p:cNvSpPr/>
          <p:nvPr/>
        </p:nvSpPr>
        <p:spPr>
          <a:xfrm rot="0">
            <a:off x="4993921" y="1457325"/>
            <a:ext cx="4076700" cy="1819275"/>
          </a:xfrm>
          <a:prstGeom prst="rect">
            <a:avLst/>
          </a:prstGeom>
          <a:solidFill>
            <a:srgbClr val="949491">
              <a:alpha val="19607"/>
            </a:srgbClr>
          </a:solidFill>
        </p:spPr>
      </p:sp>
      <p:sp>
        <p:nvSpPr>
          <p:cNvPr name="AutoShape 11" id="11"/>
          <p:cNvSpPr/>
          <p:nvPr/>
        </p:nvSpPr>
        <p:spPr>
          <a:xfrm rot="0">
            <a:off x="9220200" y="1457325"/>
            <a:ext cx="4076700" cy="7877175"/>
          </a:xfrm>
          <a:prstGeom prst="rect">
            <a:avLst/>
          </a:prstGeom>
          <a:solidFill>
            <a:srgbClr val="F8FBFD"/>
          </a:solidFill>
        </p:spPr>
      </p:sp>
      <p:sp>
        <p:nvSpPr>
          <p:cNvPr name="AutoShape 12" id="12"/>
          <p:cNvSpPr/>
          <p:nvPr/>
        </p:nvSpPr>
        <p:spPr>
          <a:xfrm rot="0">
            <a:off x="9220200" y="1457325"/>
            <a:ext cx="4076700" cy="1819275"/>
          </a:xfrm>
          <a:prstGeom prst="rect">
            <a:avLst/>
          </a:prstGeom>
          <a:solidFill>
            <a:srgbClr val="949491">
              <a:alpha val="19607"/>
            </a:srgbClr>
          </a:solidFill>
        </p:spPr>
      </p:sp>
      <p:sp>
        <p:nvSpPr>
          <p:cNvPr name="AutoShape 13" id="13"/>
          <p:cNvSpPr/>
          <p:nvPr/>
        </p:nvSpPr>
        <p:spPr>
          <a:xfrm rot="0">
            <a:off x="13449300" y="1457325"/>
            <a:ext cx="4076700" cy="7877175"/>
          </a:xfrm>
          <a:prstGeom prst="rect">
            <a:avLst/>
          </a:prstGeom>
          <a:solidFill>
            <a:srgbClr val="F8FBFD"/>
          </a:solidFill>
        </p:spPr>
      </p:sp>
      <p:sp>
        <p:nvSpPr>
          <p:cNvPr name="AutoShape 14" id="14"/>
          <p:cNvSpPr/>
          <p:nvPr/>
        </p:nvSpPr>
        <p:spPr>
          <a:xfrm rot="0">
            <a:off x="13449300" y="1457325"/>
            <a:ext cx="4076700" cy="1819275"/>
          </a:xfrm>
          <a:prstGeom prst="rect">
            <a:avLst/>
          </a:prstGeom>
          <a:solidFill>
            <a:srgbClr val="949491">
              <a:alpha val="19607"/>
            </a:srgbClr>
          </a:solidFill>
        </p:spPr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2"/>
          <a:srcRect l="0" t="18248" r="1032" b="24977"/>
          <a:stretch>
            <a:fillRect/>
          </a:stretch>
        </p:blipFill>
        <p:spPr>
          <a:xfrm flipH="false" flipV="false" rot="0">
            <a:off x="5301712" y="3411591"/>
            <a:ext cx="1389005" cy="796818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257075" y="4491784"/>
            <a:ext cx="1462860" cy="585144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rcRect l="24141" t="0" r="21085" b="0"/>
          <a:stretch>
            <a:fillRect/>
          </a:stretch>
        </p:blipFill>
        <p:spPr>
          <a:xfrm flipH="false" flipV="false" rot="0">
            <a:off x="5676317" y="4503543"/>
            <a:ext cx="639794" cy="627842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131507" y="3523509"/>
            <a:ext cx="2254085" cy="1260847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4418423" y="4295157"/>
            <a:ext cx="2138454" cy="713709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3449300" y="7340794"/>
            <a:ext cx="2170147" cy="1416021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rcRect l="0" t="34461" r="0" b="32068"/>
          <a:stretch>
            <a:fillRect/>
          </a:stretch>
        </p:blipFill>
        <p:spPr>
          <a:xfrm flipH="false" flipV="false" rot="0">
            <a:off x="9994900" y="7497956"/>
            <a:ext cx="2527299" cy="845894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7303713" y="3541571"/>
            <a:ext cx="1369583" cy="552969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7200326" y="6609011"/>
            <a:ext cx="1340014" cy="590716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338897" y="6573975"/>
            <a:ext cx="3133676" cy="87285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5224590" y="5485160"/>
            <a:ext cx="1730559" cy="734481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0131507" y="4906202"/>
            <a:ext cx="2229400" cy="946199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3"/>
          <a:srcRect l="0" t="35418" r="0" b="26946"/>
          <a:stretch>
            <a:fillRect/>
          </a:stretch>
        </p:blipFill>
        <p:spPr>
          <a:xfrm flipH="false" flipV="false" rot="0">
            <a:off x="15305939" y="7674328"/>
            <a:ext cx="1990050" cy="748953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7257075" y="8247153"/>
            <a:ext cx="1558273" cy="872633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5"/>
          <a:srcRect l="0" t="0" r="0" b="0"/>
          <a:stretch>
            <a:fillRect/>
          </a:stretch>
        </p:blipFill>
        <p:spPr>
          <a:xfrm flipH="false" flipV="false" rot="0">
            <a:off x="14183401" y="5305633"/>
            <a:ext cx="2608498" cy="761605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6"/>
          <a:srcRect l="19267" t="7712" r="12499" b="16578"/>
          <a:stretch>
            <a:fillRect/>
          </a:stretch>
        </p:blipFill>
        <p:spPr>
          <a:xfrm flipH="false" flipV="false" rot="0">
            <a:off x="5557055" y="6558522"/>
            <a:ext cx="1065629" cy="691694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7"/>
          <a:srcRect l="0" t="0" r="0" b="0"/>
          <a:stretch>
            <a:fillRect/>
          </a:stretch>
        </p:blipFill>
        <p:spPr>
          <a:xfrm flipH="false" flipV="false" rot="0">
            <a:off x="1634981" y="3923147"/>
            <a:ext cx="2356554" cy="1456154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8"/>
          <a:srcRect l="0" t="0" r="0" b="0"/>
          <a:stretch>
            <a:fillRect/>
          </a:stretch>
        </p:blipFill>
        <p:spPr>
          <a:xfrm flipH="false" flipV="false" rot="0">
            <a:off x="5530209" y="7536565"/>
            <a:ext cx="1119320" cy="481308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9"/>
          <a:srcRect l="0" t="0" r="0" b="0"/>
          <a:stretch>
            <a:fillRect/>
          </a:stretch>
        </p:blipFill>
        <p:spPr>
          <a:xfrm flipH="false" flipV="false" rot="0">
            <a:off x="5224590" y="8423281"/>
            <a:ext cx="1772804" cy="39645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0"/>
          <a:srcRect l="10769" t="38912" r="16310" b="38938"/>
          <a:stretch>
            <a:fillRect/>
          </a:stretch>
        </p:blipFill>
        <p:spPr>
          <a:xfrm flipH="false" flipV="false" rot="0">
            <a:off x="7177889" y="7497003"/>
            <a:ext cx="1362450" cy="551801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1"/>
          <a:srcRect l="0" t="0" r="0" b="0"/>
          <a:stretch>
            <a:fillRect/>
          </a:stretch>
        </p:blipFill>
        <p:spPr>
          <a:xfrm flipH="false" flipV="false" rot="0">
            <a:off x="10725661" y="6131842"/>
            <a:ext cx="1065778" cy="1100158"/>
          </a:xfrm>
          <a:prstGeom prst="rect">
            <a:avLst/>
          </a:prstGeom>
        </p:spPr>
      </p:pic>
      <p:sp>
        <p:nvSpPr>
          <p:cNvPr name="TextBox 36" id="36"/>
          <p:cNvSpPr txBox="true"/>
          <p:nvPr/>
        </p:nvSpPr>
        <p:spPr>
          <a:xfrm rot="0">
            <a:off x="955321" y="2066925"/>
            <a:ext cx="3690058" cy="512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4"/>
              </a:lnSpc>
            </a:pPr>
            <a:r>
              <a:rPr lang="en-US" sz="2800" spc="308">
                <a:solidFill>
                  <a:srgbClr val="053D57"/>
                </a:solidFill>
                <a:latin typeface="Montserrat Classic"/>
              </a:rPr>
              <a:t>SOURCES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187242" y="1522889"/>
            <a:ext cx="3690058" cy="1600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4"/>
              </a:lnSpc>
            </a:pPr>
            <a:r>
              <a:rPr lang="en-US" sz="2800" spc="308">
                <a:solidFill>
                  <a:srgbClr val="053D57"/>
                </a:solidFill>
                <a:latin typeface="Montserrat Classic"/>
              </a:rPr>
              <a:t>TOOLS &amp; MACHINE LEARNING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413521" y="2066925"/>
            <a:ext cx="3690058" cy="512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4"/>
              </a:lnSpc>
            </a:pPr>
            <a:r>
              <a:rPr lang="en-US" sz="2800" spc="308">
                <a:solidFill>
                  <a:srgbClr val="053D57"/>
                </a:solidFill>
                <a:latin typeface="Montserrat Classic"/>
              </a:rPr>
              <a:t>WEB APP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605932" y="1853581"/>
            <a:ext cx="3690058" cy="512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4"/>
              </a:lnSpc>
            </a:pPr>
            <a:r>
              <a:rPr lang="en-US" sz="2800" spc="308">
                <a:solidFill>
                  <a:srgbClr val="053D57"/>
                </a:solidFill>
                <a:latin typeface="Montserrat Classic"/>
              </a:rPr>
              <a:t>VISUALISATIONS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868495" y="3539490"/>
            <a:ext cx="3238310" cy="48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u="sng">
                <a:solidFill>
                  <a:srgbClr val="000000"/>
                </a:solidFill>
                <a:latin typeface="Aileron Heavy"/>
              </a:rPr>
              <a:t>CHARTING TOOLS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679311" y="6162491"/>
            <a:ext cx="3616679" cy="981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u="sng">
                <a:solidFill>
                  <a:srgbClr val="000000"/>
                </a:solidFill>
                <a:latin typeface="Aileron Heavy"/>
              </a:rPr>
              <a:t>DESIGN &amp; FRONT END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038725" y="400050"/>
            <a:ext cx="8210550" cy="82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FFF5F0"/>
                </a:solidFill>
                <a:latin typeface="Aileron Heavy"/>
              </a:rPr>
              <a:t>THE TOOLBOX</a:t>
            </a:r>
          </a:p>
        </p:txBody>
      </p:sp>
      <p:pic>
        <p:nvPicPr>
          <p:cNvPr name="Picture 43" id="43"/>
          <p:cNvPicPr>
            <a:picLocks noChangeAspect="true"/>
          </p:cNvPicPr>
          <p:nvPr/>
        </p:nvPicPr>
        <p:blipFill>
          <a:blip r:embed="rId21"/>
          <a:srcRect l="0" t="0" r="0" b="0"/>
          <a:stretch>
            <a:fillRect/>
          </a:stretch>
        </p:blipFill>
        <p:spPr>
          <a:xfrm flipH="false" flipV="false" rot="0">
            <a:off x="7512281" y="5474172"/>
            <a:ext cx="693668" cy="71604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10957" y="0"/>
            <a:ext cx="1932477" cy="10287000"/>
            <a:chOff x="0" y="0"/>
            <a:chExt cx="2576636" cy="13716000"/>
          </a:xfrm>
        </p:grpSpPr>
        <p:sp>
          <p:nvSpPr>
            <p:cNvPr name="AutoShape 3" id="3"/>
            <p:cNvSpPr/>
            <p:nvPr/>
          </p:nvSpPr>
          <p:spPr>
            <a:xfrm rot="-10800000">
              <a:off x="2296160" y="0"/>
              <a:ext cx="280476" cy="13716000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  <p:sp>
          <p:nvSpPr>
            <p:cNvPr name="AutoShape 4" id="4"/>
            <p:cNvSpPr/>
            <p:nvPr/>
          </p:nvSpPr>
          <p:spPr>
            <a:xfrm rot="-10800000">
              <a:off x="1722639" y="0"/>
              <a:ext cx="279957" cy="1371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name="AutoShape 5" id="5"/>
            <p:cNvSpPr/>
            <p:nvPr/>
          </p:nvSpPr>
          <p:spPr>
            <a:xfrm rot="-10800000">
              <a:off x="1147559" y="0"/>
              <a:ext cx="280997" cy="13716000"/>
            </a:xfrm>
            <a:prstGeom prst="rect">
              <a:avLst/>
            </a:prstGeom>
            <a:solidFill>
              <a:srgbClr val="DDA146"/>
            </a:solidFill>
          </p:spPr>
        </p:sp>
        <p:sp>
          <p:nvSpPr>
            <p:cNvPr name="AutoShape 6" id="6"/>
            <p:cNvSpPr/>
            <p:nvPr/>
          </p:nvSpPr>
          <p:spPr>
            <a:xfrm rot="-10800000">
              <a:off x="576106" y="0"/>
              <a:ext cx="278410" cy="1371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name="AutoShape 7" id="7"/>
            <p:cNvSpPr/>
            <p:nvPr/>
          </p:nvSpPr>
          <p:spPr>
            <a:xfrm rot="-10800000">
              <a:off x="0" y="0"/>
              <a:ext cx="280476" cy="13716000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361875" y="1557573"/>
            <a:ext cx="3588044" cy="200930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474154" y="3958353"/>
            <a:ext cx="3363485" cy="1967639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204090" y="7039923"/>
            <a:ext cx="3903613" cy="87296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0">
            <a:off x="1028700" y="1414750"/>
            <a:ext cx="8182580" cy="1489505"/>
            <a:chOff x="0" y="0"/>
            <a:chExt cx="10910107" cy="1986007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410111"/>
              <a:ext cx="10910107" cy="5758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3A3A3A"/>
                  </a:solidFill>
                  <a:latin typeface="Inter Thin Bold"/>
                </a:rPr>
                <a:t>The Learning Models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47625"/>
              <a:ext cx="10910107" cy="10902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160"/>
                </a:lnSpc>
              </a:pPr>
              <a:r>
                <a:rPr lang="en-US" sz="5600">
                  <a:solidFill>
                    <a:srgbClr val="3A3A3A"/>
                  </a:solidFill>
                  <a:latin typeface="Inter Bold"/>
                </a:rPr>
                <a:t>MACHINE LEARNING 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3920253"/>
            <a:ext cx="6869639" cy="1059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Arimo"/>
              </a:rPr>
              <a:t>Some stuff about the models</a:t>
            </a: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DDA1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10957" y="0"/>
            <a:ext cx="1932477" cy="10287000"/>
            <a:chOff x="0" y="0"/>
            <a:chExt cx="2576636" cy="13716000"/>
          </a:xfrm>
        </p:grpSpPr>
        <p:sp>
          <p:nvSpPr>
            <p:cNvPr name="AutoShape 3" id="3"/>
            <p:cNvSpPr/>
            <p:nvPr/>
          </p:nvSpPr>
          <p:spPr>
            <a:xfrm rot="-10800000">
              <a:off x="2296160" y="0"/>
              <a:ext cx="280476" cy="13716000"/>
            </a:xfrm>
            <a:prstGeom prst="rect">
              <a:avLst/>
            </a:prstGeom>
            <a:solidFill>
              <a:srgbClr val="3A3A3A">
                <a:alpha val="19607"/>
              </a:srgbClr>
            </a:solidFill>
          </p:spPr>
        </p:sp>
        <p:sp>
          <p:nvSpPr>
            <p:cNvPr name="AutoShape 4" id="4"/>
            <p:cNvSpPr/>
            <p:nvPr/>
          </p:nvSpPr>
          <p:spPr>
            <a:xfrm rot="-10800000">
              <a:off x="1722639" y="0"/>
              <a:ext cx="279957" cy="13716000"/>
            </a:xfrm>
            <a:prstGeom prst="rect">
              <a:avLst/>
            </a:prstGeom>
            <a:solidFill>
              <a:srgbClr val="3A3A3A">
                <a:alpha val="49803"/>
              </a:srgbClr>
            </a:solidFill>
          </p:spPr>
        </p:sp>
        <p:sp>
          <p:nvSpPr>
            <p:cNvPr name="AutoShape 5" id="5"/>
            <p:cNvSpPr/>
            <p:nvPr/>
          </p:nvSpPr>
          <p:spPr>
            <a:xfrm rot="-10800000">
              <a:off x="1147559" y="0"/>
              <a:ext cx="280997" cy="13716000"/>
            </a:xfrm>
            <a:prstGeom prst="rect">
              <a:avLst/>
            </a:prstGeom>
            <a:solidFill>
              <a:srgbClr val="3A3A3A"/>
            </a:solidFill>
          </p:spPr>
        </p:sp>
        <p:sp>
          <p:nvSpPr>
            <p:cNvPr name="AutoShape 6" id="6"/>
            <p:cNvSpPr/>
            <p:nvPr/>
          </p:nvSpPr>
          <p:spPr>
            <a:xfrm rot="-10800000">
              <a:off x="576106" y="0"/>
              <a:ext cx="278410" cy="13716000"/>
            </a:xfrm>
            <a:prstGeom prst="rect">
              <a:avLst/>
            </a:prstGeom>
            <a:solidFill>
              <a:srgbClr val="3A3A3A">
                <a:alpha val="49803"/>
              </a:srgbClr>
            </a:solidFill>
          </p:spPr>
        </p:sp>
        <p:sp>
          <p:nvSpPr>
            <p:cNvPr name="AutoShape 7" id="7"/>
            <p:cNvSpPr/>
            <p:nvPr/>
          </p:nvSpPr>
          <p:spPr>
            <a:xfrm rot="-10800000">
              <a:off x="0" y="0"/>
              <a:ext cx="280476" cy="13716000"/>
            </a:xfrm>
            <a:prstGeom prst="rect">
              <a:avLst/>
            </a:prstGeom>
            <a:solidFill>
              <a:srgbClr val="3A3A3A">
                <a:alpha val="19607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2169009"/>
            <a:ext cx="10133132" cy="7226271"/>
            <a:chOff x="0" y="0"/>
            <a:chExt cx="17054746" cy="12162303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7054747" cy="12162303"/>
            </a:xfrm>
            <a:custGeom>
              <a:avLst/>
              <a:gdLst/>
              <a:ahLst/>
              <a:cxnLst/>
              <a:rect r="r" b="b" t="t" l="l"/>
              <a:pathLst>
                <a:path h="12162303" w="17054747">
                  <a:moveTo>
                    <a:pt x="16749947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1857503"/>
                  </a:lnTo>
                  <a:cubicBezTo>
                    <a:pt x="0" y="12026413"/>
                    <a:pt x="135890" y="12162303"/>
                    <a:pt x="304800" y="12162303"/>
                  </a:cubicBezTo>
                  <a:lnTo>
                    <a:pt x="16749947" y="12162303"/>
                  </a:lnTo>
                  <a:cubicBezTo>
                    <a:pt x="16918856" y="12162303"/>
                    <a:pt x="17054747" y="12026413"/>
                    <a:pt x="17054747" y="11857503"/>
                  </a:cubicBezTo>
                  <a:lnTo>
                    <a:pt x="17054747" y="304800"/>
                  </a:lnTo>
                  <a:cubicBezTo>
                    <a:pt x="17054747" y="135890"/>
                    <a:pt x="16918856" y="0"/>
                    <a:pt x="16749947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1076325"/>
            <a:ext cx="10614590" cy="805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9"/>
              </a:lnSpc>
            </a:pPr>
            <a:r>
              <a:rPr lang="en-US" sz="5599">
                <a:solidFill>
                  <a:srgbClr val="3A3A3A"/>
                </a:solidFill>
                <a:latin typeface="Inter Bold"/>
              </a:rPr>
              <a:t>MACHINE LEARNING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426533"/>
            <a:ext cx="10133132" cy="4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ileron Heavy"/>
              </a:rPr>
              <a:t>TURICREATE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87159" y="4589571"/>
            <a:ext cx="1513681" cy="312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CHARTS HERE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FF5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10957" y="0"/>
            <a:ext cx="1932477" cy="10287000"/>
            <a:chOff x="0" y="0"/>
            <a:chExt cx="2576636" cy="13716000"/>
          </a:xfrm>
        </p:grpSpPr>
        <p:sp>
          <p:nvSpPr>
            <p:cNvPr name="AutoShape 3" id="3"/>
            <p:cNvSpPr/>
            <p:nvPr/>
          </p:nvSpPr>
          <p:spPr>
            <a:xfrm rot="-10800000">
              <a:off x="2296160" y="0"/>
              <a:ext cx="280476" cy="13716000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  <p:sp>
          <p:nvSpPr>
            <p:cNvPr name="AutoShape 4" id="4"/>
            <p:cNvSpPr/>
            <p:nvPr/>
          </p:nvSpPr>
          <p:spPr>
            <a:xfrm rot="-10800000">
              <a:off x="1722639" y="0"/>
              <a:ext cx="279957" cy="1371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name="AutoShape 5" id="5"/>
            <p:cNvSpPr/>
            <p:nvPr/>
          </p:nvSpPr>
          <p:spPr>
            <a:xfrm rot="-10800000">
              <a:off x="1147559" y="0"/>
              <a:ext cx="280997" cy="13716000"/>
            </a:xfrm>
            <a:prstGeom prst="rect">
              <a:avLst/>
            </a:prstGeom>
            <a:solidFill>
              <a:srgbClr val="DDA146"/>
            </a:solidFill>
          </p:spPr>
        </p:sp>
        <p:sp>
          <p:nvSpPr>
            <p:cNvPr name="AutoShape 6" id="6"/>
            <p:cNvSpPr/>
            <p:nvPr/>
          </p:nvSpPr>
          <p:spPr>
            <a:xfrm rot="-10800000">
              <a:off x="576106" y="0"/>
              <a:ext cx="278410" cy="1371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name="AutoShape 7" id="7"/>
            <p:cNvSpPr/>
            <p:nvPr/>
          </p:nvSpPr>
          <p:spPr>
            <a:xfrm rot="-10800000">
              <a:off x="0" y="0"/>
              <a:ext cx="280476" cy="13716000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1414750"/>
            <a:ext cx="8182580" cy="1489505"/>
            <a:chOff x="0" y="0"/>
            <a:chExt cx="10910107" cy="198600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410111"/>
              <a:ext cx="10910107" cy="5758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47625"/>
              <a:ext cx="10910107" cy="10902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160"/>
                </a:lnSpc>
              </a:pPr>
              <a:r>
                <a:rPr lang="en-US" sz="5600">
                  <a:solidFill>
                    <a:srgbClr val="3A3A3A"/>
                  </a:solidFill>
                  <a:latin typeface="Inter Bold"/>
                </a:rPr>
                <a:t>FLASK CALLS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3920253"/>
            <a:ext cx="6869639" cy="1059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Arimo"/>
              </a:rPr>
              <a:t>Some stuff about Turicreate</a:t>
            </a: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DDA1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162238" y="3529455"/>
            <a:ext cx="12105034" cy="3228090"/>
            <a:chOff x="0" y="0"/>
            <a:chExt cx="16140046" cy="4304120"/>
          </a:xfrm>
        </p:grpSpPr>
        <p:sp>
          <p:nvSpPr>
            <p:cNvPr name="AutoShape 3" id="3"/>
            <p:cNvSpPr/>
            <p:nvPr/>
          </p:nvSpPr>
          <p:spPr>
            <a:xfrm rot="5400000">
              <a:off x="7404907" y="-6796956"/>
              <a:ext cx="333828" cy="15143641"/>
            </a:xfrm>
            <a:prstGeom prst="rect">
              <a:avLst/>
            </a:prstGeom>
            <a:solidFill>
              <a:srgbClr val="3A3A3A">
                <a:alpha val="19607"/>
              </a:srgbClr>
            </a:solidFill>
          </p:spPr>
        </p:sp>
        <p:sp>
          <p:nvSpPr>
            <p:cNvPr name="AutoShape 4" id="4"/>
            <p:cNvSpPr/>
            <p:nvPr/>
          </p:nvSpPr>
          <p:spPr>
            <a:xfrm rot="5400000">
              <a:off x="7404907" y="-6111092"/>
              <a:ext cx="333828" cy="15143641"/>
            </a:xfrm>
            <a:prstGeom prst="rect">
              <a:avLst/>
            </a:prstGeom>
            <a:solidFill>
              <a:srgbClr val="3A3A3A">
                <a:alpha val="49803"/>
              </a:srgbClr>
            </a:solidFill>
          </p:spPr>
        </p:sp>
        <p:sp>
          <p:nvSpPr>
            <p:cNvPr name="AutoShape 5" id="5"/>
            <p:cNvSpPr/>
            <p:nvPr/>
          </p:nvSpPr>
          <p:spPr>
            <a:xfrm rot="5400000">
              <a:off x="7404907" y="-5425228"/>
              <a:ext cx="333828" cy="15143641"/>
            </a:xfrm>
            <a:prstGeom prst="rect">
              <a:avLst/>
            </a:prstGeom>
            <a:solidFill>
              <a:srgbClr val="3A3A3A"/>
            </a:solidFill>
          </p:spPr>
        </p:sp>
        <p:sp>
          <p:nvSpPr>
            <p:cNvPr name="AutoShape 6" id="6"/>
            <p:cNvSpPr/>
            <p:nvPr/>
          </p:nvSpPr>
          <p:spPr>
            <a:xfrm rot="5400000">
              <a:off x="7404907" y="-4739363"/>
              <a:ext cx="333828" cy="15143641"/>
            </a:xfrm>
            <a:prstGeom prst="rect">
              <a:avLst/>
            </a:prstGeom>
            <a:solidFill>
              <a:srgbClr val="3A3A3A">
                <a:alpha val="49803"/>
              </a:srgbClr>
            </a:solidFill>
          </p:spPr>
        </p:sp>
        <p:sp>
          <p:nvSpPr>
            <p:cNvPr name="AutoShape 7" id="7"/>
            <p:cNvSpPr/>
            <p:nvPr/>
          </p:nvSpPr>
          <p:spPr>
            <a:xfrm rot="5400000">
              <a:off x="7404907" y="-4053499"/>
              <a:ext cx="333828" cy="15143641"/>
            </a:xfrm>
            <a:prstGeom prst="rect">
              <a:avLst/>
            </a:prstGeom>
            <a:solidFill>
              <a:srgbClr val="3A3A3A">
                <a:alpha val="19607"/>
              </a:srgbClr>
            </a:solidFill>
          </p:spPr>
        </p:sp>
        <p:sp>
          <p:nvSpPr>
            <p:cNvPr name="AutoShape 8" id="8"/>
            <p:cNvSpPr/>
            <p:nvPr/>
          </p:nvSpPr>
          <p:spPr>
            <a:xfrm rot="575529">
              <a:off x="14024669" y="120685"/>
              <a:ext cx="1789390" cy="4062749"/>
            </a:xfrm>
            <a:prstGeom prst="rect">
              <a:avLst/>
            </a:prstGeom>
            <a:solidFill>
              <a:srgbClr val="DDA146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5076042" y="1615565"/>
            <a:ext cx="1628020" cy="998593"/>
            <a:chOff x="0" y="0"/>
            <a:chExt cx="2170693" cy="1331458"/>
          </a:xfrm>
        </p:grpSpPr>
        <p:grpSp>
          <p:nvGrpSpPr>
            <p:cNvPr name="Group 10" id="10"/>
            <p:cNvGrpSpPr/>
            <p:nvPr/>
          </p:nvGrpSpPr>
          <p:grpSpPr>
            <a:xfrm rot="5400000">
              <a:off x="419618" y="-419618"/>
              <a:ext cx="1331458" cy="2170693"/>
              <a:chOff x="0" y="0"/>
              <a:chExt cx="5080000" cy="828199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0" y="1243330"/>
                <a:ext cx="5080000" cy="7038661"/>
              </a:xfrm>
              <a:custGeom>
                <a:avLst/>
                <a:gdLst/>
                <a:ahLst/>
                <a:cxnLst/>
                <a:rect r="r" b="b" t="t" l="l"/>
                <a:pathLst>
                  <a:path h="7038661" w="5080000">
                    <a:moveTo>
                      <a:pt x="5080000" y="1466850"/>
                    </a:moveTo>
                    <a:lnTo>
                      <a:pt x="5080000" y="7038661"/>
                    </a:lnTo>
                    <a:lnTo>
                      <a:pt x="0" y="7038661"/>
                    </a:lnTo>
                    <a:lnTo>
                      <a:pt x="0" y="1466850"/>
                    </a:lnTo>
                    <a:lnTo>
                      <a:pt x="2540000" y="0"/>
                    </a:lnTo>
                    <a:close/>
                  </a:path>
                </a:pathLst>
              </a:custGeom>
              <a:solidFill>
                <a:srgbClr val="3A3A3A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>
                <a:off x="0" y="0"/>
                <a:ext cx="5080000" cy="2710180"/>
              </a:xfrm>
              <a:custGeom>
                <a:avLst/>
                <a:gdLst/>
                <a:ahLst/>
                <a:cxnLst/>
                <a:rect r="r" b="b" t="t" l="l"/>
                <a:pathLst>
                  <a:path h="2710180" w="5080000">
                    <a:moveTo>
                      <a:pt x="2540000" y="0"/>
                    </a:moveTo>
                    <a:lnTo>
                      <a:pt x="0" y="1466850"/>
                    </a:lnTo>
                    <a:lnTo>
                      <a:pt x="0" y="2710180"/>
                    </a:lnTo>
                    <a:lnTo>
                      <a:pt x="2540000" y="1243330"/>
                    </a:lnTo>
                    <a:lnTo>
                      <a:pt x="5080000" y="2710180"/>
                    </a:lnTo>
                    <a:lnTo>
                      <a:pt x="5080000" y="1466850"/>
                    </a:lnTo>
                    <a:cubicBezTo>
                      <a:pt x="5080000" y="1466850"/>
                      <a:pt x="2540000" y="0"/>
                      <a:pt x="2540000" y="0"/>
                    </a:cubicBezTo>
                    <a:close/>
                  </a:path>
                </a:pathLst>
              </a:custGeom>
              <a:solidFill>
                <a:srgbClr val="FFF5F0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487136" y="231389"/>
              <a:ext cx="805815" cy="7425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FFF5F0"/>
                  </a:solidFill>
                  <a:latin typeface="Aileron Heavy"/>
                </a:rPr>
                <a:t>Load 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FFF5F0"/>
                  </a:solidFill>
                  <a:latin typeface="Aileron Heavy"/>
                </a:rPr>
                <a:t>Page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5400000">
            <a:off x="5390756" y="2715445"/>
            <a:ext cx="998593" cy="1628020"/>
            <a:chOff x="0" y="0"/>
            <a:chExt cx="5080000" cy="8281990"/>
          </a:xfrm>
        </p:grpSpPr>
        <p:sp>
          <p:nvSpPr>
            <p:cNvPr name="Freeform 15" id="15"/>
            <p:cNvSpPr/>
            <p:nvPr/>
          </p:nvSpPr>
          <p:spPr>
            <a:xfrm>
              <a:off x="0" y="1243330"/>
              <a:ext cx="5080000" cy="7038661"/>
            </a:xfrm>
            <a:custGeom>
              <a:avLst/>
              <a:gdLst/>
              <a:ahLst/>
              <a:cxnLst/>
              <a:rect r="r" b="b" t="t" l="l"/>
              <a:pathLst>
                <a:path h="7038661" w="5080000">
                  <a:moveTo>
                    <a:pt x="5080000" y="1466850"/>
                  </a:moveTo>
                  <a:lnTo>
                    <a:pt x="5080000" y="7038661"/>
                  </a:lnTo>
                  <a:lnTo>
                    <a:pt x="0" y="7038661"/>
                  </a:lnTo>
                  <a:lnTo>
                    <a:pt x="0" y="1466850"/>
                  </a:lnTo>
                  <a:lnTo>
                    <a:pt x="2540000" y="0"/>
                  </a:lnTo>
                  <a:close/>
                </a:path>
              </a:pathLst>
            </a:custGeom>
            <a:solidFill>
              <a:srgbClr val="3A3A3A"/>
            </a:solidFill>
          </p:spPr>
        </p:sp>
        <p:sp>
          <p:nvSpPr>
            <p:cNvPr name="Freeform 16" id="16"/>
            <p:cNvSpPr/>
            <p:nvPr/>
          </p:nvSpPr>
          <p:spPr>
            <a:xfrm>
              <a:off x="0" y="0"/>
              <a:ext cx="5080000" cy="2710180"/>
            </a:xfrm>
            <a:custGeom>
              <a:avLst/>
              <a:gdLst/>
              <a:ahLst/>
              <a:cxnLst/>
              <a:rect r="r" b="b" t="t" l="l"/>
              <a:pathLst>
                <a:path h="2710180" w="5080000">
                  <a:moveTo>
                    <a:pt x="2540000" y="0"/>
                  </a:moveTo>
                  <a:lnTo>
                    <a:pt x="0" y="1466850"/>
                  </a:lnTo>
                  <a:lnTo>
                    <a:pt x="0" y="2710180"/>
                  </a:lnTo>
                  <a:lnTo>
                    <a:pt x="2540000" y="1243330"/>
                  </a:lnTo>
                  <a:lnTo>
                    <a:pt x="5080000" y="2710180"/>
                  </a:lnTo>
                  <a:lnTo>
                    <a:pt x="5080000" y="1466850"/>
                  </a:lnTo>
                  <a:cubicBezTo>
                    <a:pt x="5080000" y="1466850"/>
                    <a:pt x="2540000" y="0"/>
                    <a:pt x="2540000" y="0"/>
                  </a:cubicBezTo>
                  <a:close/>
                </a:path>
              </a:pathLst>
            </a:custGeom>
            <a:solidFill>
              <a:srgbClr val="FFF5F0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5076042" y="3194175"/>
            <a:ext cx="1188788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Select Category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6923892" y="1615565"/>
            <a:ext cx="1628020" cy="998593"/>
            <a:chOff x="0" y="0"/>
            <a:chExt cx="2170693" cy="1331458"/>
          </a:xfrm>
        </p:grpSpPr>
        <p:grpSp>
          <p:nvGrpSpPr>
            <p:cNvPr name="Group 19" id="19"/>
            <p:cNvGrpSpPr/>
            <p:nvPr/>
          </p:nvGrpSpPr>
          <p:grpSpPr>
            <a:xfrm rot="5400000">
              <a:off x="419618" y="-419618"/>
              <a:ext cx="1331458" cy="2170693"/>
              <a:chOff x="0" y="0"/>
              <a:chExt cx="5080000" cy="8281990"/>
            </a:xfrm>
          </p:grpSpPr>
          <p:sp>
            <p:nvSpPr>
              <p:cNvPr name="Freeform 20" id="20"/>
              <p:cNvSpPr/>
              <p:nvPr/>
            </p:nvSpPr>
            <p:spPr>
              <a:xfrm>
                <a:off x="0" y="1243330"/>
                <a:ext cx="5080000" cy="7038661"/>
              </a:xfrm>
              <a:custGeom>
                <a:avLst/>
                <a:gdLst/>
                <a:ahLst/>
                <a:cxnLst/>
                <a:rect r="r" b="b" t="t" l="l"/>
                <a:pathLst>
                  <a:path h="7038661" w="5080000">
                    <a:moveTo>
                      <a:pt x="5080000" y="1466850"/>
                    </a:moveTo>
                    <a:lnTo>
                      <a:pt x="5080000" y="7038661"/>
                    </a:lnTo>
                    <a:lnTo>
                      <a:pt x="0" y="7038661"/>
                    </a:lnTo>
                    <a:lnTo>
                      <a:pt x="0" y="1466850"/>
                    </a:lnTo>
                    <a:lnTo>
                      <a:pt x="2540000" y="0"/>
                    </a:lnTo>
                    <a:close/>
                  </a:path>
                </a:pathLst>
              </a:custGeom>
              <a:solidFill>
                <a:srgbClr val="3A3A3A"/>
              </a:solidFill>
            </p:spPr>
          </p:sp>
          <p:sp>
            <p:nvSpPr>
              <p:cNvPr name="Freeform 21" id="21"/>
              <p:cNvSpPr/>
              <p:nvPr/>
            </p:nvSpPr>
            <p:spPr>
              <a:xfrm>
                <a:off x="0" y="0"/>
                <a:ext cx="5080000" cy="2710180"/>
              </a:xfrm>
              <a:custGeom>
                <a:avLst/>
                <a:gdLst/>
                <a:ahLst/>
                <a:cxnLst/>
                <a:rect r="r" b="b" t="t" l="l"/>
                <a:pathLst>
                  <a:path h="2710180" w="5080000">
                    <a:moveTo>
                      <a:pt x="2540000" y="0"/>
                    </a:moveTo>
                    <a:lnTo>
                      <a:pt x="0" y="1466850"/>
                    </a:lnTo>
                    <a:lnTo>
                      <a:pt x="0" y="2710180"/>
                    </a:lnTo>
                    <a:lnTo>
                      <a:pt x="2540000" y="1243330"/>
                    </a:lnTo>
                    <a:lnTo>
                      <a:pt x="5080000" y="2710180"/>
                    </a:lnTo>
                    <a:lnTo>
                      <a:pt x="5080000" y="1466850"/>
                    </a:lnTo>
                    <a:cubicBezTo>
                      <a:pt x="5080000" y="1466850"/>
                      <a:pt x="2540000" y="0"/>
                      <a:pt x="2540000" y="0"/>
                    </a:cubicBezTo>
                    <a:close/>
                  </a:path>
                </a:pathLst>
              </a:custGeom>
              <a:solidFill>
                <a:srgbClr val="FFF5F0"/>
              </a:solidFill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182336" y="85762"/>
              <a:ext cx="1288415" cy="1121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FFF5F0"/>
                  </a:solidFill>
                  <a:latin typeface="Aileron Heavy"/>
                </a:rPr>
                <a:t>Select New / Existing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5400000">
            <a:off x="9124556" y="1300852"/>
            <a:ext cx="998593" cy="1628020"/>
            <a:chOff x="0" y="0"/>
            <a:chExt cx="5080000" cy="8281990"/>
          </a:xfrm>
        </p:grpSpPr>
        <p:sp>
          <p:nvSpPr>
            <p:cNvPr name="Freeform 24" id="24"/>
            <p:cNvSpPr/>
            <p:nvPr/>
          </p:nvSpPr>
          <p:spPr>
            <a:xfrm>
              <a:off x="0" y="1243330"/>
              <a:ext cx="5080000" cy="7038661"/>
            </a:xfrm>
            <a:custGeom>
              <a:avLst/>
              <a:gdLst/>
              <a:ahLst/>
              <a:cxnLst/>
              <a:rect r="r" b="b" t="t" l="l"/>
              <a:pathLst>
                <a:path h="7038661" w="5080000">
                  <a:moveTo>
                    <a:pt x="5080000" y="1466850"/>
                  </a:moveTo>
                  <a:lnTo>
                    <a:pt x="5080000" y="7038661"/>
                  </a:lnTo>
                  <a:lnTo>
                    <a:pt x="0" y="7038661"/>
                  </a:lnTo>
                  <a:lnTo>
                    <a:pt x="0" y="1466850"/>
                  </a:lnTo>
                  <a:lnTo>
                    <a:pt x="2540000" y="0"/>
                  </a:lnTo>
                  <a:close/>
                </a:path>
              </a:pathLst>
            </a:custGeom>
            <a:solidFill>
              <a:srgbClr val="3A3A3A"/>
            </a:solidFill>
          </p:spPr>
        </p:sp>
        <p:sp>
          <p:nvSpPr>
            <p:cNvPr name="Freeform 25" id="25"/>
            <p:cNvSpPr/>
            <p:nvPr/>
          </p:nvSpPr>
          <p:spPr>
            <a:xfrm>
              <a:off x="0" y="0"/>
              <a:ext cx="5080000" cy="2710180"/>
            </a:xfrm>
            <a:custGeom>
              <a:avLst/>
              <a:gdLst/>
              <a:ahLst/>
              <a:cxnLst/>
              <a:rect r="r" b="b" t="t" l="l"/>
              <a:pathLst>
                <a:path h="2710180" w="5080000">
                  <a:moveTo>
                    <a:pt x="2540000" y="0"/>
                  </a:moveTo>
                  <a:lnTo>
                    <a:pt x="0" y="1466850"/>
                  </a:lnTo>
                  <a:lnTo>
                    <a:pt x="0" y="2710180"/>
                  </a:lnTo>
                  <a:lnTo>
                    <a:pt x="2540000" y="1243330"/>
                  </a:lnTo>
                  <a:lnTo>
                    <a:pt x="5080000" y="2710180"/>
                  </a:lnTo>
                  <a:lnTo>
                    <a:pt x="5080000" y="1466850"/>
                  </a:lnTo>
                  <a:cubicBezTo>
                    <a:pt x="5080000" y="1466850"/>
                    <a:pt x="2540000" y="0"/>
                    <a:pt x="2540000" y="0"/>
                  </a:cubicBezTo>
                  <a:close/>
                </a:path>
              </a:pathLst>
            </a:custGeom>
            <a:solidFill>
              <a:srgbClr val="FFF5F0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8965644" y="1954842"/>
            <a:ext cx="966311" cy="281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Call API</a:t>
            </a:r>
          </a:p>
        </p:txBody>
      </p:sp>
      <p:grpSp>
        <p:nvGrpSpPr>
          <p:cNvPr name="Group 27" id="27"/>
          <p:cNvGrpSpPr/>
          <p:nvPr/>
        </p:nvGrpSpPr>
        <p:grpSpPr>
          <a:xfrm rot="5400000">
            <a:off x="11029556" y="1300852"/>
            <a:ext cx="998593" cy="1628020"/>
            <a:chOff x="0" y="0"/>
            <a:chExt cx="5080000" cy="8281990"/>
          </a:xfrm>
        </p:grpSpPr>
        <p:sp>
          <p:nvSpPr>
            <p:cNvPr name="Freeform 28" id="28"/>
            <p:cNvSpPr/>
            <p:nvPr/>
          </p:nvSpPr>
          <p:spPr>
            <a:xfrm>
              <a:off x="0" y="1243330"/>
              <a:ext cx="5080000" cy="7038661"/>
            </a:xfrm>
            <a:custGeom>
              <a:avLst/>
              <a:gdLst/>
              <a:ahLst/>
              <a:cxnLst/>
              <a:rect r="r" b="b" t="t" l="l"/>
              <a:pathLst>
                <a:path h="7038661" w="5080000">
                  <a:moveTo>
                    <a:pt x="5080000" y="1466850"/>
                  </a:moveTo>
                  <a:lnTo>
                    <a:pt x="5080000" y="7038661"/>
                  </a:lnTo>
                  <a:lnTo>
                    <a:pt x="0" y="7038661"/>
                  </a:lnTo>
                  <a:lnTo>
                    <a:pt x="0" y="1466850"/>
                  </a:lnTo>
                  <a:lnTo>
                    <a:pt x="2540000" y="0"/>
                  </a:lnTo>
                  <a:close/>
                </a:path>
              </a:pathLst>
            </a:custGeom>
            <a:solidFill>
              <a:srgbClr val="3A3A3A"/>
            </a:solidFill>
          </p:spPr>
        </p:sp>
        <p:sp>
          <p:nvSpPr>
            <p:cNvPr name="Freeform 29" id="29"/>
            <p:cNvSpPr/>
            <p:nvPr/>
          </p:nvSpPr>
          <p:spPr>
            <a:xfrm>
              <a:off x="0" y="0"/>
              <a:ext cx="5080000" cy="2710180"/>
            </a:xfrm>
            <a:custGeom>
              <a:avLst/>
              <a:gdLst/>
              <a:ahLst/>
              <a:cxnLst/>
              <a:rect r="r" b="b" t="t" l="l"/>
              <a:pathLst>
                <a:path h="2710180" w="5080000">
                  <a:moveTo>
                    <a:pt x="2540000" y="0"/>
                  </a:moveTo>
                  <a:lnTo>
                    <a:pt x="0" y="1466850"/>
                  </a:lnTo>
                  <a:lnTo>
                    <a:pt x="0" y="2710180"/>
                  </a:lnTo>
                  <a:lnTo>
                    <a:pt x="2540000" y="1243330"/>
                  </a:lnTo>
                  <a:lnTo>
                    <a:pt x="5080000" y="2710180"/>
                  </a:lnTo>
                  <a:lnTo>
                    <a:pt x="5080000" y="1466850"/>
                  </a:lnTo>
                  <a:cubicBezTo>
                    <a:pt x="5080000" y="1466850"/>
                    <a:pt x="2540000" y="0"/>
                    <a:pt x="2540000" y="0"/>
                  </a:cubicBezTo>
                  <a:close/>
                </a:path>
              </a:pathLst>
            </a:custGeom>
            <a:solidFill>
              <a:srgbClr val="FFF5F0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10880169" y="1954842"/>
            <a:ext cx="966311" cy="281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Category</a:t>
            </a:r>
          </a:p>
        </p:txBody>
      </p:sp>
      <p:grpSp>
        <p:nvGrpSpPr>
          <p:cNvPr name="Group 31" id="31"/>
          <p:cNvGrpSpPr/>
          <p:nvPr/>
        </p:nvGrpSpPr>
        <p:grpSpPr>
          <a:xfrm rot="5400000">
            <a:off x="7238606" y="2715445"/>
            <a:ext cx="998593" cy="1628020"/>
            <a:chOff x="0" y="0"/>
            <a:chExt cx="5080000" cy="8281990"/>
          </a:xfrm>
        </p:grpSpPr>
        <p:sp>
          <p:nvSpPr>
            <p:cNvPr name="Freeform 32" id="32"/>
            <p:cNvSpPr/>
            <p:nvPr/>
          </p:nvSpPr>
          <p:spPr>
            <a:xfrm>
              <a:off x="0" y="1243330"/>
              <a:ext cx="5080000" cy="7038661"/>
            </a:xfrm>
            <a:custGeom>
              <a:avLst/>
              <a:gdLst/>
              <a:ahLst/>
              <a:cxnLst/>
              <a:rect r="r" b="b" t="t" l="l"/>
              <a:pathLst>
                <a:path h="7038661" w="5080000">
                  <a:moveTo>
                    <a:pt x="5080000" y="1466850"/>
                  </a:moveTo>
                  <a:lnTo>
                    <a:pt x="5080000" y="7038661"/>
                  </a:lnTo>
                  <a:lnTo>
                    <a:pt x="0" y="7038661"/>
                  </a:lnTo>
                  <a:lnTo>
                    <a:pt x="0" y="1466850"/>
                  </a:lnTo>
                  <a:lnTo>
                    <a:pt x="2540000" y="0"/>
                  </a:lnTo>
                  <a:close/>
                </a:path>
              </a:pathLst>
            </a:custGeom>
            <a:solidFill>
              <a:srgbClr val="3A3A3A"/>
            </a:solidFill>
          </p:spPr>
        </p:sp>
        <p:sp>
          <p:nvSpPr>
            <p:cNvPr name="Freeform 33" id="33"/>
            <p:cNvSpPr/>
            <p:nvPr/>
          </p:nvSpPr>
          <p:spPr>
            <a:xfrm>
              <a:off x="0" y="0"/>
              <a:ext cx="5080000" cy="2710180"/>
            </a:xfrm>
            <a:custGeom>
              <a:avLst/>
              <a:gdLst/>
              <a:ahLst/>
              <a:cxnLst/>
              <a:rect r="r" b="b" t="t" l="l"/>
              <a:pathLst>
                <a:path h="2710180" w="5080000">
                  <a:moveTo>
                    <a:pt x="2540000" y="0"/>
                  </a:moveTo>
                  <a:lnTo>
                    <a:pt x="0" y="1466850"/>
                  </a:lnTo>
                  <a:lnTo>
                    <a:pt x="0" y="2710180"/>
                  </a:lnTo>
                  <a:lnTo>
                    <a:pt x="2540000" y="1243330"/>
                  </a:lnTo>
                  <a:lnTo>
                    <a:pt x="5080000" y="2710180"/>
                  </a:lnTo>
                  <a:lnTo>
                    <a:pt x="5080000" y="1466850"/>
                  </a:lnTo>
                  <a:cubicBezTo>
                    <a:pt x="5080000" y="1466850"/>
                    <a:pt x="2540000" y="0"/>
                    <a:pt x="2540000" y="0"/>
                  </a:cubicBezTo>
                  <a:close/>
                </a:path>
              </a:pathLst>
            </a:custGeom>
            <a:solidFill>
              <a:srgbClr val="FFF5F0"/>
            </a:solid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7051119" y="3369435"/>
            <a:ext cx="966311" cy="281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Call API</a:t>
            </a:r>
          </a:p>
        </p:txBody>
      </p:sp>
      <p:grpSp>
        <p:nvGrpSpPr>
          <p:cNvPr name="Group 35" id="35"/>
          <p:cNvGrpSpPr/>
          <p:nvPr/>
        </p:nvGrpSpPr>
        <p:grpSpPr>
          <a:xfrm rot="5400000">
            <a:off x="9124556" y="2715445"/>
            <a:ext cx="998593" cy="1628020"/>
            <a:chOff x="0" y="0"/>
            <a:chExt cx="5080000" cy="8281990"/>
          </a:xfrm>
        </p:grpSpPr>
        <p:sp>
          <p:nvSpPr>
            <p:cNvPr name="Freeform 36" id="36"/>
            <p:cNvSpPr/>
            <p:nvPr/>
          </p:nvSpPr>
          <p:spPr>
            <a:xfrm>
              <a:off x="0" y="1243330"/>
              <a:ext cx="5080000" cy="7038661"/>
            </a:xfrm>
            <a:custGeom>
              <a:avLst/>
              <a:gdLst/>
              <a:ahLst/>
              <a:cxnLst/>
              <a:rect r="r" b="b" t="t" l="l"/>
              <a:pathLst>
                <a:path h="7038661" w="5080000">
                  <a:moveTo>
                    <a:pt x="5080000" y="1466850"/>
                  </a:moveTo>
                  <a:lnTo>
                    <a:pt x="5080000" y="7038661"/>
                  </a:lnTo>
                  <a:lnTo>
                    <a:pt x="0" y="7038661"/>
                  </a:lnTo>
                  <a:lnTo>
                    <a:pt x="0" y="1466850"/>
                  </a:lnTo>
                  <a:lnTo>
                    <a:pt x="2540000" y="0"/>
                  </a:lnTo>
                  <a:close/>
                </a:path>
              </a:pathLst>
            </a:custGeom>
            <a:solidFill>
              <a:srgbClr val="3A3A3A"/>
            </a:solidFill>
          </p:spPr>
        </p:sp>
        <p:sp>
          <p:nvSpPr>
            <p:cNvPr name="Freeform 37" id="37"/>
            <p:cNvSpPr/>
            <p:nvPr/>
          </p:nvSpPr>
          <p:spPr>
            <a:xfrm>
              <a:off x="0" y="0"/>
              <a:ext cx="5080000" cy="2710180"/>
            </a:xfrm>
            <a:custGeom>
              <a:avLst/>
              <a:gdLst/>
              <a:ahLst/>
              <a:cxnLst/>
              <a:rect r="r" b="b" t="t" l="l"/>
              <a:pathLst>
                <a:path h="2710180" w="5080000">
                  <a:moveTo>
                    <a:pt x="2540000" y="0"/>
                  </a:moveTo>
                  <a:lnTo>
                    <a:pt x="0" y="1466850"/>
                  </a:lnTo>
                  <a:lnTo>
                    <a:pt x="0" y="2710180"/>
                  </a:lnTo>
                  <a:lnTo>
                    <a:pt x="2540000" y="1243330"/>
                  </a:lnTo>
                  <a:lnTo>
                    <a:pt x="5080000" y="2710180"/>
                  </a:lnTo>
                  <a:lnTo>
                    <a:pt x="5080000" y="1466850"/>
                  </a:lnTo>
                  <a:cubicBezTo>
                    <a:pt x="5080000" y="1466850"/>
                    <a:pt x="2540000" y="0"/>
                    <a:pt x="2540000" y="0"/>
                  </a:cubicBezTo>
                  <a:close/>
                </a:path>
              </a:pathLst>
            </a:custGeom>
            <a:solidFill>
              <a:srgbClr val="FFF5F0"/>
            </a:solid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8937069" y="3369435"/>
            <a:ext cx="966311" cy="281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Required</a:t>
            </a:r>
          </a:p>
        </p:txBody>
      </p:sp>
      <p:grpSp>
        <p:nvGrpSpPr>
          <p:cNvPr name="Group 39" id="39"/>
          <p:cNvGrpSpPr/>
          <p:nvPr/>
        </p:nvGrpSpPr>
        <p:grpSpPr>
          <a:xfrm rot="5400000">
            <a:off x="11029556" y="2682425"/>
            <a:ext cx="998593" cy="1628020"/>
            <a:chOff x="0" y="0"/>
            <a:chExt cx="5080000" cy="8281990"/>
          </a:xfrm>
        </p:grpSpPr>
        <p:sp>
          <p:nvSpPr>
            <p:cNvPr name="Freeform 40" id="40"/>
            <p:cNvSpPr/>
            <p:nvPr/>
          </p:nvSpPr>
          <p:spPr>
            <a:xfrm>
              <a:off x="0" y="1243330"/>
              <a:ext cx="5080000" cy="7038661"/>
            </a:xfrm>
            <a:custGeom>
              <a:avLst/>
              <a:gdLst/>
              <a:ahLst/>
              <a:cxnLst/>
              <a:rect r="r" b="b" t="t" l="l"/>
              <a:pathLst>
                <a:path h="7038661" w="5080000">
                  <a:moveTo>
                    <a:pt x="5080000" y="1466850"/>
                  </a:moveTo>
                  <a:lnTo>
                    <a:pt x="5080000" y="7038661"/>
                  </a:lnTo>
                  <a:lnTo>
                    <a:pt x="0" y="7038661"/>
                  </a:lnTo>
                  <a:lnTo>
                    <a:pt x="0" y="1466850"/>
                  </a:lnTo>
                  <a:lnTo>
                    <a:pt x="2540000" y="0"/>
                  </a:lnTo>
                  <a:close/>
                </a:path>
              </a:pathLst>
            </a:custGeom>
            <a:solidFill>
              <a:srgbClr val="3A3A3A"/>
            </a:solidFill>
          </p:spPr>
        </p:sp>
        <p:sp>
          <p:nvSpPr>
            <p:cNvPr name="Freeform 41" id="41"/>
            <p:cNvSpPr/>
            <p:nvPr/>
          </p:nvSpPr>
          <p:spPr>
            <a:xfrm>
              <a:off x="0" y="0"/>
              <a:ext cx="5080000" cy="2710180"/>
            </a:xfrm>
            <a:custGeom>
              <a:avLst/>
              <a:gdLst/>
              <a:ahLst/>
              <a:cxnLst/>
              <a:rect r="r" b="b" t="t" l="l"/>
              <a:pathLst>
                <a:path h="2710180" w="5080000">
                  <a:moveTo>
                    <a:pt x="2540000" y="0"/>
                  </a:moveTo>
                  <a:lnTo>
                    <a:pt x="0" y="1466850"/>
                  </a:lnTo>
                  <a:lnTo>
                    <a:pt x="0" y="2710180"/>
                  </a:lnTo>
                  <a:lnTo>
                    <a:pt x="2540000" y="1243330"/>
                  </a:lnTo>
                  <a:lnTo>
                    <a:pt x="5080000" y="2710180"/>
                  </a:lnTo>
                  <a:lnTo>
                    <a:pt x="5080000" y="1466850"/>
                  </a:lnTo>
                  <a:cubicBezTo>
                    <a:pt x="5080000" y="1466850"/>
                    <a:pt x="2540000" y="0"/>
                    <a:pt x="2540000" y="0"/>
                  </a:cubicBezTo>
                  <a:close/>
                </a:path>
              </a:pathLst>
            </a:custGeom>
            <a:solidFill>
              <a:srgbClr val="FFF5F0"/>
            </a:solidFill>
          </p:spPr>
        </p:sp>
      </p:grpSp>
      <p:sp>
        <p:nvSpPr>
          <p:cNvPr name="TextBox 42" id="42"/>
          <p:cNvSpPr txBox="true"/>
          <p:nvPr/>
        </p:nvSpPr>
        <p:spPr>
          <a:xfrm rot="0">
            <a:off x="10880169" y="3369435"/>
            <a:ext cx="966311" cy="281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Product</a:t>
            </a:r>
          </a:p>
        </p:txBody>
      </p:sp>
      <p:grpSp>
        <p:nvGrpSpPr>
          <p:cNvPr name="Group 43" id="43"/>
          <p:cNvGrpSpPr/>
          <p:nvPr/>
        </p:nvGrpSpPr>
        <p:grpSpPr>
          <a:xfrm rot="5400000">
            <a:off x="5390756" y="4101650"/>
            <a:ext cx="998593" cy="1628020"/>
            <a:chOff x="0" y="0"/>
            <a:chExt cx="5080000" cy="8281990"/>
          </a:xfrm>
        </p:grpSpPr>
        <p:sp>
          <p:nvSpPr>
            <p:cNvPr name="Freeform 44" id="44"/>
            <p:cNvSpPr/>
            <p:nvPr/>
          </p:nvSpPr>
          <p:spPr>
            <a:xfrm>
              <a:off x="0" y="1243330"/>
              <a:ext cx="5080000" cy="7038661"/>
            </a:xfrm>
            <a:custGeom>
              <a:avLst/>
              <a:gdLst/>
              <a:ahLst/>
              <a:cxnLst/>
              <a:rect r="r" b="b" t="t" l="l"/>
              <a:pathLst>
                <a:path h="7038661" w="5080000">
                  <a:moveTo>
                    <a:pt x="5080000" y="1466850"/>
                  </a:moveTo>
                  <a:lnTo>
                    <a:pt x="5080000" y="7038661"/>
                  </a:lnTo>
                  <a:lnTo>
                    <a:pt x="0" y="7038661"/>
                  </a:lnTo>
                  <a:lnTo>
                    <a:pt x="0" y="1466850"/>
                  </a:lnTo>
                  <a:lnTo>
                    <a:pt x="2540000" y="0"/>
                  </a:lnTo>
                  <a:close/>
                </a:path>
              </a:pathLst>
            </a:custGeom>
            <a:solidFill>
              <a:srgbClr val="3A3A3A"/>
            </a:solidFill>
          </p:spPr>
        </p:sp>
        <p:sp>
          <p:nvSpPr>
            <p:cNvPr name="Freeform 45" id="45"/>
            <p:cNvSpPr/>
            <p:nvPr/>
          </p:nvSpPr>
          <p:spPr>
            <a:xfrm>
              <a:off x="0" y="0"/>
              <a:ext cx="5080000" cy="2710180"/>
            </a:xfrm>
            <a:custGeom>
              <a:avLst/>
              <a:gdLst/>
              <a:ahLst/>
              <a:cxnLst/>
              <a:rect r="r" b="b" t="t" l="l"/>
              <a:pathLst>
                <a:path h="2710180" w="5080000">
                  <a:moveTo>
                    <a:pt x="2540000" y="0"/>
                  </a:moveTo>
                  <a:lnTo>
                    <a:pt x="0" y="1466850"/>
                  </a:lnTo>
                  <a:lnTo>
                    <a:pt x="0" y="2710180"/>
                  </a:lnTo>
                  <a:lnTo>
                    <a:pt x="2540000" y="1243330"/>
                  </a:lnTo>
                  <a:lnTo>
                    <a:pt x="5080000" y="2710180"/>
                  </a:lnTo>
                  <a:lnTo>
                    <a:pt x="5080000" y="1466850"/>
                  </a:lnTo>
                  <a:cubicBezTo>
                    <a:pt x="5080000" y="1466850"/>
                    <a:pt x="2540000" y="0"/>
                    <a:pt x="2540000" y="0"/>
                  </a:cubicBezTo>
                  <a:close/>
                </a:path>
              </a:pathLst>
            </a:custGeom>
            <a:solidFill>
              <a:srgbClr val="FFF5F0"/>
            </a:solidFill>
          </p:spPr>
        </p:sp>
      </p:grpSp>
      <p:sp>
        <p:nvSpPr>
          <p:cNvPr name="TextBox 46" id="46"/>
          <p:cNvSpPr txBox="true"/>
          <p:nvPr/>
        </p:nvSpPr>
        <p:spPr>
          <a:xfrm rot="0">
            <a:off x="5187281" y="4613400"/>
            <a:ext cx="966311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Select Product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789384" y="8126806"/>
            <a:ext cx="3619500" cy="312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THIS IS A ARCHITECHURE LAYOUT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10957" y="0"/>
            <a:ext cx="1932477" cy="10287000"/>
            <a:chOff x="0" y="0"/>
            <a:chExt cx="2576636" cy="13716000"/>
          </a:xfrm>
        </p:grpSpPr>
        <p:sp>
          <p:nvSpPr>
            <p:cNvPr name="AutoShape 3" id="3"/>
            <p:cNvSpPr/>
            <p:nvPr/>
          </p:nvSpPr>
          <p:spPr>
            <a:xfrm rot="-10800000">
              <a:off x="2296160" y="0"/>
              <a:ext cx="280476" cy="13716000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  <p:sp>
          <p:nvSpPr>
            <p:cNvPr name="AutoShape 4" id="4"/>
            <p:cNvSpPr/>
            <p:nvPr/>
          </p:nvSpPr>
          <p:spPr>
            <a:xfrm rot="-10800000">
              <a:off x="1722639" y="0"/>
              <a:ext cx="279957" cy="1371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name="AutoShape 5" id="5"/>
            <p:cNvSpPr/>
            <p:nvPr/>
          </p:nvSpPr>
          <p:spPr>
            <a:xfrm rot="-10800000">
              <a:off x="1147559" y="0"/>
              <a:ext cx="280997" cy="13716000"/>
            </a:xfrm>
            <a:prstGeom prst="rect">
              <a:avLst/>
            </a:prstGeom>
            <a:solidFill>
              <a:srgbClr val="DDA146"/>
            </a:solidFill>
          </p:spPr>
        </p:sp>
        <p:sp>
          <p:nvSpPr>
            <p:cNvPr name="AutoShape 6" id="6"/>
            <p:cNvSpPr/>
            <p:nvPr/>
          </p:nvSpPr>
          <p:spPr>
            <a:xfrm rot="-10800000">
              <a:off x="576106" y="0"/>
              <a:ext cx="278410" cy="1371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name="AutoShape 7" id="7"/>
            <p:cNvSpPr/>
            <p:nvPr/>
          </p:nvSpPr>
          <p:spPr>
            <a:xfrm rot="-10800000">
              <a:off x="0" y="0"/>
              <a:ext cx="280476" cy="13716000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49491" t="0" r="0" b="0"/>
          <a:stretch>
            <a:fillRect/>
          </a:stretch>
        </p:blipFill>
        <p:spPr>
          <a:xfrm flipH="false" flipV="false" rot="0">
            <a:off x="9772859" y="2085061"/>
            <a:ext cx="6608674" cy="6116878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1028700" y="1414750"/>
            <a:ext cx="6869639" cy="1489505"/>
            <a:chOff x="0" y="0"/>
            <a:chExt cx="9159519" cy="198600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410111"/>
              <a:ext cx="9159519" cy="5758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3A3A3A"/>
                  </a:solidFill>
                  <a:latin typeface="Inter Thin Bold"/>
                </a:rPr>
                <a:t>HTML / JAVASCRIPT / BOOTSTRAP / CSS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47625"/>
              <a:ext cx="9159519" cy="10902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160"/>
                </a:lnSpc>
              </a:pPr>
              <a:r>
                <a:rPr lang="en-US" sz="5600">
                  <a:solidFill>
                    <a:srgbClr val="3A3A3A"/>
                  </a:solidFill>
                  <a:latin typeface="Inter Bold"/>
                </a:rPr>
                <a:t>FRONT END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3910728"/>
            <a:ext cx="6869639" cy="3827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ileron Regular"/>
              </a:rPr>
              <a:t>High Level: Machine Learning Product Recommender for wholesale liquor outlets in Iowa USA.</a:t>
            </a: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ileron Regular"/>
              </a:rPr>
              <a:t>Completed: Built and deployed working machine learning website based on data obtained from Google's machine learning public databases.</a:t>
            </a: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DAELxu404kg</dc:identifier>
  <dcterms:modified xsi:type="dcterms:W3CDTF">2011-08-01T06:04:30Z</dcterms:modified>
  <cp:revision>1</cp:revision>
  <dc:title>eCommerce_project</dc:title>
</cp:coreProperties>
</file>